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Libre Franklin"/>
      <p:regular r:id="rId24"/>
      <p:bold r:id="rId25"/>
      <p:italic r:id="rId26"/>
      <p:boldItalic r:id="rId27"/>
    </p:embeddedFont>
    <p:embeddedFont>
      <p:font typeface="Meddon"/>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hosqzbWvsy83kkoefVIB/P+KDO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LibreFranklin-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breFranklin-italic.fntdata"/><Relationship Id="rId25" Type="http://schemas.openxmlformats.org/officeDocument/2006/relationships/font" Target="fonts/LibreFranklin-bold.fntdata"/><Relationship Id="rId28" Type="http://schemas.openxmlformats.org/officeDocument/2006/relationships/font" Target="fonts/Meddon-regular.fntdata"/><Relationship Id="rId27" Type="http://schemas.openxmlformats.org/officeDocument/2006/relationships/font" Target="fonts/LibreFranklin-boldItalic.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cf5aa543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dcf5aa543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dcf5aa543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d31fc685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dd31fc6855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dd31fc6855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dd31fc685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dd31fc6855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dd31fc6855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7" name="Shape 17"/>
        <p:cNvGrpSpPr/>
        <p:nvPr/>
      </p:nvGrpSpPr>
      <p:grpSpPr>
        <a:xfrm>
          <a:off x="0" y="0"/>
          <a:ext cx="0" cy="0"/>
          <a:chOff x="0" y="0"/>
          <a:chExt cx="0" cy="0"/>
        </a:xfrm>
      </p:grpSpPr>
      <p:sp>
        <p:nvSpPr>
          <p:cNvPr id="18" name="Google Shape;18;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47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7"/>
          <p:cNvSpPr txBox="1"/>
          <p:nvPr>
            <p:ph idx="1" type="body"/>
          </p:nvPr>
        </p:nvSpPr>
        <p:spPr>
          <a:xfrm>
            <a:off x="1097280" y="2120900"/>
            <a:ext cx="4639736" cy="3748193"/>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 name="Google Shape;20;p17"/>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 name="Google Shape;21;p17"/>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7"/>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7"/>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81" name="Shape 81"/>
        <p:cNvGrpSpPr/>
        <p:nvPr/>
      </p:nvGrpSpPr>
      <p:grpSpPr>
        <a:xfrm>
          <a:off x="0" y="0"/>
          <a:ext cx="0" cy="0"/>
          <a:chOff x="0" y="0"/>
          <a:chExt cx="0" cy="0"/>
        </a:xfrm>
      </p:grpSpPr>
      <p:sp>
        <p:nvSpPr>
          <p:cNvPr id="82" name="Google Shape;82;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47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1"/>
          <p:cNvSpPr txBox="1"/>
          <p:nvPr>
            <p:ph idx="1" type="body"/>
          </p:nvPr>
        </p:nvSpPr>
        <p:spPr>
          <a:xfrm rot="5400000">
            <a:off x="4246034" y="-1040553"/>
            <a:ext cx="3760891" cy="100584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4" name="Google Shape;84;p21"/>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1"/>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1"/>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verticale e testo" showMasterSp="0" type="vertTitleAndTx">
  <p:cSld name="VERTICAL_TITLE_AND_VERTICAL_TEXT">
    <p:spTree>
      <p:nvGrpSpPr>
        <p:cNvPr id="87" name="Shape 87"/>
        <p:cNvGrpSpPr/>
        <p:nvPr/>
      </p:nvGrpSpPr>
      <p:grpSpPr>
        <a:xfrm>
          <a:off x="0" y="0"/>
          <a:ext cx="0" cy="0"/>
          <a:chOff x="0" y="0"/>
          <a:chExt cx="0" cy="0"/>
        </a:xfrm>
      </p:grpSpPr>
      <p:sp>
        <p:nvSpPr>
          <p:cNvPr id="88" name="Google Shape;88;p22"/>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2"/>
          <p:cNvSpPr txBox="1"/>
          <p:nvPr>
            <p:ph type="title"/>
          </p:nvPr>
        </p:nvSpPr>
        <p:spPr>
          <a:xfrm rot="5400000">
            <a:off x="7159401"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2"/>
          <p:cNvSpPr txBox="1"/>
          <p:nvPr>
            <p:ph idx="1" type="body"/>
          </p:nvPr>
        </p:nvSpPr>
        <p:spPr>
          <a:xfrm rot="5400000">
            <a:off x="1825401"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22"/>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2"/>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2"/>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24" name="Shape 24"/>
        <p:cNvGrpSpPr/>
        <p:nvPr/>
      </p:nvGrpSpPr>
      <p:grpSpPr>
        <a:xfrm>
          <a:off x="0" y="0"/>
          <a:ext cx="0" cy="0"/>
          <a:chOff x="0" y="0"/>
          <a:chExt cx="0" cy="0"/>
        </a:xfrm>
      </p:grpSpPr>
      <p:sp>
        <p:nvSpPr>
          <p:cNvPr id="25" name="Google Shape;25;p14"/>
          <p:cNvSpPr/>
          <p:nvPr/>
        </p:nvSpPr>
        <p:spPr>
          <a:xfrm>
            <a:off x="16" y="0"/>
            <a:ext cx="4654296" cy="68580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4"/>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600"/>
              <a:buFont typeface="Bookman Old Style"/>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14"/>
          <p:cNvSpPr txBox="1"/>
          <p:nvPr>
            <p:ph idx="2" type="body"/>
          </p:nvPr>
        </p:nvSpPr>
        <p:spPr>
          <a:xfrm>
            <a:off x="643465" y="3043050"/>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00000"/>
              </a:lnSpc>
              <a:spcBef>
                <a:spcPts val="200"/>
              </a:spcBef>
              <a:spcAft>
                <a:spcPts val="0"/>
              </a:spcAft>
              <a:buClr>
                <a:srgbClr val="3F3F3F"/>
              </a:buClr>
              <a:buSzPts val="1200"/>
              <a:buNone/>
              <a:defRPr sz="1200"/>
            </a:lvl2pPr>
            <a:lvl3pPr indent="-228600" lvl="2" marL="1371600" algn="l">
              <a:lnSpc>
                <a:spcPct val="100000"/>
              </a:lnSpc>
              <a:spcBef>
                <a:spcPts val="400"/>
              </a:spcBef>
              <a:spcAft>
                <a:spcPts val="0"/>
              </a:spcAft>
              <a:buClr>
                <a:srgbClr val="3F3F3F"/>
              </a:buClr>
              <a:buSzPts val="1000"/>
              <a:buNone/>
              <a:defRPr sz="1000"/>
            </a:lvl3pPr>
            <a:lvl4pPr indent="-228600" lvl="3" marL="1828800" algn="l">
              <a:lnSpc>
                <a:spcPct val="100000"/>
              </a:lnSpc>
              <a:spcBef>
                <a:spcPts val="400"/>
              </a:spcBef>
              <a:spcAft>
                <a:spcPts val="0"/>
              </a:spcAft>
              <a:buClr>
                <a:srgbClr val="3F3F3F"/>
              </a:buClr>
              <a:buSzPts val="900"/>
              <a:buNone/>
              <a:defRPr sz="900"/>
            </a:lvl4pPr>
            <a:lvl5pPr indent="-228600" lvl="4" marL="2286000" algn="l">
              <a:lnSpc>
                <a:spcPct val="10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9" name="Google Shape;29;p14"/>
          <p:cNvSpPr txBox="1"/>
          <p:nvPr>
            <p:ph idx="10" type="dt"/>
          </p:nvPr>
        </p:nvSpPr>
        <p:spPr>
          <a:xfrm>
            <a:off x="643464" y="6446520"/>
            <a:ext cx="351756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
          <p:cNvSpPr txBox="1"/>
          <p:nvPr>
            <p:ph idx="11" type="ftr"/>
          </p:nvPr>
        </p:nvSpPr>
        <p:spPr>
          <a:xfrm>
            <a:off x="5458983" y="6446520"/>
            <a:ext cx="533401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32" name="Shape 32"/>
        <p:cNvGrpSpPr/>
        <p:nvPr/>
      </p:nvGrpSpPr>
      <p:grpSpPr>
        <a:xfrm>
          <a:off x="0" y="0"/>
          <a:ext cx="0" cy="0"/>
          <a:chOff x="0" y="0"/>
          <a:chExt cx="0" cy="0"/>
        </a:xfrm>
      </p:grpSpPr>
      <p:sp>
        <p:nvSpPr>
          <p:cNvPr id="33" name="Google Shape;33;p12"/>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1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7600"/>
              <a:buFont typeface="Bookman Old Style"/>
              <a:buNone/>
              <a:defRPr sz="76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2"/>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lvl="1" algn="ctr">
              <a:lnSpc>
                <a:spcPct val="100000"/>
              </a:lnSpc>
              <a:spcBef>
                <a:spcPts val="200"/>
              </a:spcBef>
              <a:spcAft>
                <a:spcPts val="0"/>
              </a:spcAft>
              <a:buClr>
                <a:srgbClr val="3F3F3F"/>
              </a:buClr>
              <a:buSzPts val="2400"/>
              <a:buNone/>
              <a:defRPr sz="2400"/>
            </a:lvl2pPr>
            <a:lvl3pPr lvl="2" algn="ctr">
              <a:lnSpc>
                <a:spcPct val="100000"/>
              </a:lnSpc>
              <a:spcBef>
                <a:spcPts val="400"/>
              </a:spcBef>
              <a:spcAft>
                <a:spcPts val="0"/>
              </a:spcAft>
              <a:buClr>
                <a:srgbClr val="3F3F3F"/>
              </a:buClr>
              <a:buSzPts val="2400"/>
              <a:buNone/>
              <a:defRPr sz="2400"/>
            </a:lvl3pPr>
            <a:lvl4pPr lvl="3" algn="ctr">
              <a:lnSpc>
                <a:spcPct val="100000"/>
              </a:lnSpc>
              <a:spcBef>
                <a:spcPts val="400"/>
              </a:spcBef>
              <a:spcAft>
                <a:spcPts val="0"/>
              </a:spcAft>
              <a:buClr>
                <a:srgbClr val="3F3F3F"/>
              </a:buClr>
              <a:buSzPts val="2000"/>
              <a:buNone/>
              <a:defRPr sz="2000"/>
            </a:lvl4pPr>
            <a:lvl5pPr lvl="4" algn="ctr">
              <a:lnSpc>
                <a:spcPct val="10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cxnSp>
        <p:nvCxnSpPr>
          <p:cNvPr id="36" name="Google Shape;36;p12"/>
          <p:cNvCxnSpPr/>
          <p:nvPr/>
        </p:nvCxnSpPr>
        <p:spPr>
          <a:xfrm>
            <a:off x="1207658" y="4474741"/>
            <a:ext cx="9875520" cy="0"/>
          </a:xfrm>
          <a:prstGeom prst="straightConnector1">
            <a:avLst/>
          </a:prstGeom>
          <a:noFill/>
          <a:ln cap="flat" cmpd="sng" w="12700">
            <a:solidFill>
              <a:srgbClr val="3F3F3F"/>
            </a:solidFill>
            <a:prstDash val="solid"/>
            <a:round/>
            <a:headEnd len="sm" w="sm" type="none"/>
            <a:tailEnd len="sm" w="sm" type="none"/>
          </a:ln>
        </p:spPr>
      </p:cxnSp>
      <p:sp>
        <p:nvSpPr>
          <p:cNvPr id="37" name="Google Shape;37;p12"/>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2"/>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2"/>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40" name="Shape 40"/>
        <p:cNvGrpSpPr/>
        <p:nvPr/>
      </p:nvGrpSpPr>
      <p:grpSpPr>
        <a:xfrm>
          <a:off x="0" y="0"/>
          <a:ext cx="0" cy="0"/>
          <a:chOff x="0" y="0"/>
          <a:chExt cx="0" cy="0"/>
        </a:xfrm>
      </p:grpSpPr>
      <p:sp>
        <p:nvSpPr>
          <p:cNvPr id="41" name="Google Shape;41;p13"/>
          <p:cNvSpPr/>
          <p:nvPr/>
        </p:nvSpPr>
        <p:spPr>
          <a:xfrm>
            <a:off x="0" y="4578350"/>
            <a:ext cx="12188825" cy="227965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13"/>
          <p:cNvSpPr/>
          <p:nvPr>
            <p:ph idx="2" type="pic"/>
          </p:nvPr>
        </p:nvSpPr>
        <p:spPr>
          <a:xfrm>
            <a:off x="15" y="0"/>
            <a:ext cx="12191985" cy="4578350"/>
          </a:xfrm>
          <a:prstGeom prst="rect">
            <a:avLst/>
          </a:prstGeom>
          <a:solidFill>
            <a:srgbClr val="D8D8D8"/>
          </a:solidFill>
          <a:ln>
            <a:noFill/>
          </a:ln>
        </p:spPr>
        <p:txBody>
          <a:bodyPr anchorCtr="0" anchor="t" bIns="45700" lIns="457200" spcFirstLastPara="1" rIns="0" wrap="square" tIns="457200">
            <a:normAutofit/>
          </a:bodyPr>
          <a:lstStyle>
            <a:lvl1pPr lvl="0" marR="0" rtl="0" algn="l">
              <a:lnSpc>
                <a:spcPct val="110000"/>
              </a:lnSpc>
              <a:spcBef>
                <a:spcPts val="1200"/>
              </a:spcBef>
              <a:spcAft>
                <a:spcPts val="0"/>
              </a:spcAft>
              <a:buClr>
                <a:schemeClr val="accent1"/>
              </a:buClr>
              <a:buSzPts val="3200"/>
              <a:buFont typeface="Calibri"/>
              <a:buNone/>
              <a:defRPr b="0" i="0" sz="3200" u="none" cap="none" strike="noStrike">
                <a:solidFill>
                  <a:srgbClr val="3F3F3F"/>
                </a:solidFill>
                <a:latin typeface="Libre Franklin"/>
                <a:ea typeface="Libre Franklin"/>
                <a:cs typeface="Libre Franklin"/>
                <a:sym typeface="Libre Franklin"/>
              </a:defRPr>
            </a:lvl1pPr>
            <a:lvl2pPr lvl="1" marR="0" rtl="0" algn="l">
              <a:lnSpc>
                <a:spcPct val="100000"/>
              </a:lnSpc>
              <a:spcBef>
                <a:spcPts val="200"/>
              </a:spcBef>
              <a:spcAft>
                <a:spcPts val="0"/>
              </a:spcAft>
              <a:buClr>
                <a:srgbClr val="3F3F3F"/>
              </a:buClr>
              <a:buSzPts val="2800"/>
              <a:buFont typeface="Calibri"/>
              <a:buNone/>
              <a:defRPr b="0" i="0" sz="2800" u="none" cap="none" strike="noStrike">
                <a:solidFill>
                  <a:srgbClr val="3F3F3F"/>
                </a:solidFill>
                <a:latin typeface="Libre Franklin"/>
                <a:ea typeface="Libre Franklin"/>
                <a:cs typeface="Libre Franklin"/>
                <a:sym typeface="Libre Franklin"/>
              </a:defRPr>
            </a:lvl2pPr>
            <a:lvl3pPr lvl="2" marR="0" rtl="0" algn="l">
              <a:lnSpc>
                <a:spcPct val="100000"/>
              </a:lnSpc>
              <a:spcBef>
                <a:spcPts val="400"/>
              </a:spcBef>
              <a:spcAft>
                <a:spcPts val="0"/>
              </a:spcAft>
              <a:buClr>
                <a:srgbClr val="3F3F3F"/>
              </a:buClr>
              <a:buSzPts val="2400"/>
              <a:buFont typeface="Calibri"/>
              <a:buNone/>
              <a:defRPr b="0" i="0" sz="2400" u="none" cap="none" strike="noStrike">
                <a:solidFill>
                  <a:srgbClr val="3F3F3F"/>
                </a:solidFill>
                <a:latin typeface="Libre Franklin"/>
                <a:ea typeface="Libre Franklin"/>
                <a:cs typeface="Libre Franklin"/>
                <a:sym typeface="Libre Franklin"/>
              </a:defRPr>
            </a:lvl3pPr>
            <a:lvl4pPr lvl="3" marR="0" rtl="0" algn="l">
              <a:lnSpc>
                <a:spcPct val="100000"/>
              </a:lnSpc>
              <a:spcBef>
                <a:spcPts val="400"/>
              </a:spcBef>
              <a:spcAft>
                <a:spcPts val="0"/>
              </a:spcAft>
              <a:buClr>
                <a:srgbClr val="3F3F3F"/>
              </a:buClr>
              <a:buSzPts val="2000"/>
              <a:buFont typeface="Calibri"/>
              <a:buNone/>
              <a:defRPr b="0" i="0" sz="2000" u="none" cap="none" strike="noStrike">
                <a:solidFill>
                  <a:srgbClr val="3F3F3F"/>
                </a:solidFill>
                <a:latin typeface="Libre Franklin"/>
                <a:ea typeface="Libre Franklin"/>
                <a:cs typeface="Libre Franklin"/>
                <a:sym typeface="Libre Franklin"/>
              </a:defRPr>
            </a:lvl4pPr>
            <a:lvl5pPr lvl="4" marR="0" rtl="0" algn="l">
              <a:lnSpc>
                <a:spcPct val="100000"/>
              </a:lnSpc>
              <a:spcBef>
                <a:spcPts val="400"/>
              </a:spcBef>
              <a:spcAft>
                <a:spcPts val="0"/>
              </a:spcAft>
              <a:buClr>
                <a:srgbClr val="3F3F3F"/>
              </a:buClr>
              <a:buSzPts val="2000"/>
              <a:buFont typeface="Calibri"/>
              <a:buNone/>
              <a:defRPr b="0" i="0" sz="2000" u="none" cap="none" strike="noStrike">
                <a:solidFill>
                  <a:srgbClr val="3F3F3F"/>
                </a:solidFill>
                <a:latin typeface="Libre Franklin"/>
                <a:ea typeface="Libre Franklin"/>
                <a:cs typeface="Libre Franklin"/>
                <a:sym typeface="Libre Franklin"/>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Libre Franklin"/>
                <a:ea typeface="Libre Franklin"/>
                <a:cs typeface="Libre Franklin"/>
                <a:sym typeface="Libre Franklin"/>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Libre Franklin"/>
                <a:ea typeface="Libre Franklin"/>
                <a:cs typeface="Libre Franklin"/>
                <a:sym typeface="Libre Franklin"/>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Libre Franklin"/>
                <a:ea typeface="Libre Franklin"/>
                <a:cs typeface="Libre Franklin"/>
                <a:sym typeface="Libre Franklin"/>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Libre Franklin"/>
                <a:ea typeface="Libre Franklin"/>
                <a:cs typeface="Libre Franklin"/>
                <a:sym typeface="Libre Franklin"/>
              </a:defRPr>
            </a:lvl9pPr>
          </a:lstStyle>
          <a:p/>
        </p:txBody>
      </p:sp>
      <p:sp>
        <p:nvSpPr>
          <p:cNvPr id="43" name="Google Shape;43;p13"/>
          <p:cNvSpPr txBox="1"/>
          <p:nvPr>
            <p:ph type="title"/>
          </p:nvPr>
        </p:nvSpPr>
        <p:spPr>
          <a:xfrm>
            <a:off x="1097279" y="4799362"/>
            <a:ext cx="10113645" cy="743682"/>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Clr>
                <a:srgbClr val="FFFFFF"/>
              </a:buClr>
              <a:buSzPts val="3000"/>
              <a:buFont typeface="Bookman Old Style"/>
              <a:buNone/>
              <a:defRPr b="0" sz="3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3"/>
          <p:cNvSpPr txBox="1"/>
          <p:nvPr>
            <p:ph idx="1" type="body"/>
          </p:nvPr>
        </p:nvSpPr>
        <p:spPr>
          <a:xfrm>
            <a:off x="1097279" y="5715000"/>
            <a:ext cx="10113264" cy="609600"/>
          </a:xfrm>
          <a:prstGeom prst="rect">
            <a:avLst/>
          </a:prstGeom>
          <a:noFill/>
          <a:ln>
            <a:noFill/>
          </a:ln>
        </p:spPr>
        <p:txBody>
          <a:bodyPr anchorCtr="0" anchor="t" bIns="0" lIns="91425" spcFirstLastPara="1" rIns="91425" wrap="square" tIns="0">
            <a:normAutofit/>
          </a:bodyPr>
          <a:lstStyle>
            <a:lvl1pPr indent="-228600" lvl="0" marL="457200" algn="l">
              <a:lnSpc>
                <a:spcPct val="110000"/>
              </a:lnSpc>
              <a:spcBef>
                <a:spcPts val="0"/>
              </a:spcBef>
              <a:spcAft>
                <a:spcPts val="0"/>
              </a:spcAft>
              <a:buSzPts val="1800"/>
              <a:buNone/>
              <a:defRPr sz="1800">
                <a:solidFill>
                  <a:srgbClr val="FFFFFF"/>
                </a:solidFill>
              </a:defRPr>
            </a:lvl1pPr>
            <a:lvl2pPr indent="-228600" lvl="1" marL="914400" algn="l">
              <a:lnSpc>
                <a:spcPct val="100000"/>
              </a:lnSpc>
              <a:spcBef>
                <a:spcPts val="600"/>
              </a:spcBef>
              <a:spcAft>
                <a:spcPts val="0"/>
              </a:spcAft>
              <a:buClr>
                <a:srgbClr val="3F3F3F"/>
              </a:buClr>
              <a:buSzPts val="1200"/>
              <a:buNone/>
              <a:defRPr sz="1200"/>
            </a:lvl2pPr>
            <a:lvl3pPr indent="-228600" lvl="2" marL="1371600" algn="l">
              <a:lnSpc>
                <a:spcPct val="100000"/>
              </a:lnSpc>
              <a:spcBef>
                <a:spcPts val="400"/>
              </a:spcBef>
              <a:spcAft>
                <a:spcPts val="0"/>
              </a:spcAft>
              <a:buClr>
                <a:srgbClr val="3F3F3F"/>
              </a:buClr>
              <a:buSzPts val="1000"/>
              <a:buNone/>
              <a:defRPr sz="1000"/>
            </a:lvl3pPr>
            <a:lvl4pPr indent="-228600" lvl="3" marL="1828800" algn="l">
              <a:lnSpc>
                <a:spcPct val="100000"/>
              </a:lnSpc>
              <a:spcBef>
                <a:spcPts val="400"/>
              </a:spcBef>
              <a:spcAft>
                <a:spcPts val="0"/>
              </a:spcAft>
              <a:buClr>
                <a:srgbClr val="3F3F3F"/>
              </a:buClr>
              <a:buSzPts val="900"/>
              <a:buNone/>
              <a:defRPr sz="900"/>
            </a:lvl4pPr>
            <a:lvl5pPr indent="-228600" lvl="4" marL="2286000" algn="l">
              <a:lnSpc>
                <a:spcPct val="10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5" name="Google Shape;45;p13"/>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3"/>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48" name="Shape 48"/>
        <p:cNvGrpSpPr/>
        <p:nvPr/>
      </p:nvGrpSpPr>
      <p:grpSpPr>
        <a:xfrm>
          <a:off x="0" y="0"/>
          <a:ext cx="0" cy="0"/>
          <a:chOff x="0" y="0"/>
          <a:chExt cx="0" cy="0"/>
        </a:xfrm>
      </p:grpSpPr>
      <p:sp>
        <p:nvSpPr>
          <p:cNvPr id="49" name="Google Shape;49;p1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47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5"/>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15"/>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5"/>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bg>
      <p:bgPr>
        <a:solidFill>
          <a:schemeClr val="lt1"/>
        </a:solidFill>
      </p:bgPr>
    </p:bg>
    <p:spTree>
      <p:nvGrpSpPr>
        <p:cNvPr id="54" name="Shape 54"/>
        <p:cNvGrpSpPr/>
        <p:nvPr/>
      </p:nvGrpSpPr>
      <p:grpSpPr>
        <a:xfrm>
          <a:off x="0" y="0"/>
          <a:ext cx="0" cy="0"/>
          <a:chOff x="0" y="0"/>
          <a:chExt cx="0" cy="0"/>
        </a:xfrm>
      </p:grpSpPr>
      <p:sp>
        <p:nvSpPr>
          <p:cNvPr id="55" name="Google Shape;55;p16"/>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6"/>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7600"/>
              <a:buFont typeface="Bookman Old Style"/>
              <a:buNone/>
              <a:defRPr b="0" sz="76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6"/>
          <p:cNvSpPr txBox="1"/>
          <p:nvPr>
            <p:ph idx="1" type="body"/>
          </p:nvPr>
        </p:nvSpPr>
        <p:spPr>
          <a:xfrm>
            <a:off x="1097280" y="4663440"/>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indent="-228600" lvl="1" marL="914400" algn="l">
              <a:lnSpc>
                <a:spcPct val="100000"/>
              </a:lnSpc>
              <a:spcBef>
                <a:spcPts val="200"/>
              </a:spcBef>
              <a:spcAft>
                <a:spcPts val="0"/>
              </a:spcAft>
              <a:buClr>
                <a:srgbClr val="888888"/>
              </a:buClr>
              <a:buSzPts val="1800"/>
              <a:buNone/>
              <a:defRPr sz="1800">
                <a:solidFill>
                  <a:srgbClr val="888888"/>
                </a:solidFill>
              </a:defRPr>
            </a:lvl2pPr>
            <a:lvl3pPr indent="-228600" lvl="2" marL="1371600" algn="l">
              <a:lnSpc>
                <a:spcPct val="100000"/>
              </a:lnSpc>
              <a:spcBef>
                <a:spcPts val="400"/>
              </a:spcBef>
              <a:spcAft>
                <a:spcPts val="0"/>
              </a:spcAft>
              <a:buClr>
                <a:srgbClr val="888888"/>
              </a:buClr>
              <a:buSzPts val="1600"/>
              <a:buNone/>
              <a:defRPr sz="1600">
                <a:solidFill>
                  <a:srgbClr val="888888"/>
                </a:solidFill>
              </a:defRPr>
            </a:lvl3pPr>
            <a:lvl4pPr indent="-228600" lvl="3" marL="1828800" algn="l">
              <a:lnSpc>
                <a:spcPct val="100000"/>
              </a:lnSpc>
              <a:spcBef>
                <a:spcPts val="400"/>
              </a:spcBef>
              <a:spcAft>
                <a:spcPts val="0"/>
              </a:spcAft>
              <a:buClr>
                <a:srgbClr val="888888"/>
              </a:buClr>
              <a:buSzPts val="1400"/>
              <a:buNone/>
              <a:defRPr sz="1400">
                <a:solidFill>
                  <a:srgbClr val="888888"/>
                </a:solidFill>
              </a:defRPr>
            </a:lvl4pPr>
            <a:lvl5pPr indent="-228600" lvl="4" marL="2286000" algn="l">
              <a:lnSpc>
                <a:spcPct val="10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cxnSp>
        <p:nvCxnSpPr>
          <p:cNvPr id="58" name="Google Shape;58;p16"/>
          <p:cNvCxnSpPr/>
          <p:nvPr/>
        </p:nvCxnSpPr>
        <p:spPr>
          <a:xfrm>
            <a:off x="1207658" y="4485132"/>
            <a:ext cx="9875520" cy="0"/>
          </a:xfrm>
          <a:prstGeom prst="straightConnector1">
            <a:avLst/>
          </a:prstGeom>
          <a:noFill/>
          <a:ln cap="flat" cmpd="sng" w="12700">
            <a:solidFill>
              <a:srgbClr val="3F3F3F"/>
            </a:solidFill>
            <a:prstDash val="solid"/>
            <a:round/>
            <a:headEnd len="sm" w="sm" type="none"/>
            <a:tailEnd len="sm" w="sm" type="none"/>
          </a:ln>
        </p:spPr>
      </p:cxnSp>
      <p:sp>
        <p:nvSpPr>
          <p:cNvPr id="59" name="Google Shape;59;p16"/>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6"/>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62" name="Shape 62"/>
        <p:cNvGrpSpPr/>
        <p:nvPr/>
      </p:nvGrpSpPr>
      <p:grpSpPr>
        <a:xfrm>
          <a:off x="0" y="0"/>
          <a:ext cx="0" cy="0"/>
          <a:chOff x="0" y="0"/>
          <a:chExt cx="0" cy="0"/>
        </a:xfrm>
      </p:grpSpPr>
      <p:sp>
        <p:nvSpPr>
          <p:cNvPr id="63" name="Google Shape;63;p1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47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8"/>
          <p:cNvSpPr txBox="1"/>
          <p:nvPr>
            <p:ph idx="1" type="body"/>
          </p:nvPr>
        </p:nvSpPr>
        <p:spPr>
          <a:xfrm>
            <a:off x="1097280"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00000"/>
              </a:lnSpc>
              <a:spcBef>
                <a:spcPts val="200"/>
              </a:spcBef>
              <a:spcAft>
                <a:spcPts val="0"/>
              </a:spcAft>
              <a:buClr>
                <a:srgbClr val="3F3F3F"/>
              </a:buClr>
              <a:buSzPts val="2000"/>
              <a:buNone/>
              <a:defRPr b="1" sz="2000"/>
            </a:lvl2pPr>
            <a:lvl3pPr indent="-228600" lvl="2" marL="1371600" algn="l">
              <a:lnSpc>
                <a:spcPct val="100000"/>
              </a:lnSpc>
              <a:spcBef>
                <a:spcPts val="400"/>
              </a:spcBef>
              <a:spcAft>
                <a:spcPts val="0"/>
              </a:spcAft>
              <a:buClr>
                <a:srgbClr val="3F3F3F"/>
              </a:buClr>
              <a:buSzPts val="1800"/>
              <a:buNone/>
              <a:defRPr b="1" sz="1800"/>
            </a:lvl3pPr>
            <a:lvl4pPr indent="-228600" lvl="3" marL="1828800" algn="l">
              <a:lnSpc>
                <a:spcPct val="100000"/>
              </a:lnSpc>
              <a:spcBef>
                <a:spcPts val="400"/>
              </a:spcBef>
              <a:spcAft>
                <a:spcPts val="0"/>
              </a:spcAft>
              <a:buClr>
                <a:srgbClr val="3F3F3F"/>
              </a:buClr>
              <a:buSzPts val="1600"/>
              <a:buNone/>
              <a:defRPr b="1" sz="1600"/>
            </a:lvl4pPr>
            <a:lvl5pPr indent="-228600" lvl="4" marL="2286000" algn="l">
              <a:lnSpc>
                <a:spcPct val="10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5" name="Google Shape;65;p18"/>
          <p:cNvSpPr txBox="1"/>
          <p:nvPr>
            <p:ph idx="2" type="body"/>
          </p:nvPr>
        </p:nvSpPr>
        <p:spPr>
          <a:xfrm>
            <a:off x="1097280" y="2958274"/>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18"/>
          <p:cNvSpPr txBox="1"/>
          <p:nvPr>
            <p:ph idx="3" type="body"/>
          </p:nvPr>
        </p:nvSpPr>
        <p:spPr>
          <a:xfrm>
            <a:off x="6515944"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00000"/>
              </a:lnSpc>
              <a:spcBef>
                <a:spcPts val="200"/>
              </a:spcBef>
              <a:spcAft>
                <a:spcPts val="0"/>
              </a:spcAft>
              <a:buClr>
                <a:srgbClr val="3F3F3F"/>
              </a:buClr>
              <a:buSzPts val="2000"/>
              <a:buNone/>
              <a:defRPr b="1" sz="2000"/>
            </a:lvl2pPr>
            <a:lvl3pPr indent="-228600" lvl="2" marL="1371600" algn="l">
              <a:lnSpc>
                <a:spcPct val="100000"/>
              </a:lnSpc>
              <a:spcBef>
                <a:spcPts val="400"/>
              </a:spcBef>
              <a:spcAft>
                <a:spcPts val="0"/>
              </a:spcAft>
              <a:buClr>
                <a:srgbClr val="3F3F3F"/>
              </a:buClr>
              <a:buSzPts val="1800"/>
              <a:buNone/>
              <a:defRPr b="1" sz="1800"/>
            </a:lvl3pPr>
            <a:lvl4pPr indent="-228600" lvl="3" marL="1828800" algn="l">
              <a:lnSpc>
                <a:spcPct val="100000"/>
              </a:lnSpc>
              <a:spcBef>
                <a:spcPts val="400"/>
              </a:spcBef>
              <a:spcAft>
                <a:spcPts val="0"/>
              </a:spcAft>
              <a:buClr>
                <a:srgbClr val="3F3F3F"/>
              </a:buClr>
              <a:buSzPts val="1600"/>
              <a:buNone/>
              <a:defRPr b="1" sz="1600"/>
            </a:lvl4pPr>
            <a:lvl5pPr indent="-228600" lvl="4" marL="2286000" algn="l">
              <a:lnSpc>
                <a:spcPct val="10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7" name="Google Shape;67;p18"/>
          <p:cNvSpPr txBox="1"/>
          <p:nvPr>
            <p:ph idx="4" type="body"/>
          </p:nvPr>
        </p:nvSpPr>
        <p:spPr>
          <a:xfrm>
            <a:off x="6515944" y="2958273"/>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18"/>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8"/>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8"/>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71" name="Shape 71"/>
        <p:cNvGrpSpPr/>
        <p:nvPr/>
      </p:nvGrpSpPr>
      <p:grpSpPr>
        <a:xfrm>
          <a:off x="0" y="0"/>
          <a:ext cx="0" cy="0"/>
          <a:chOff x="0" y="0"/>
          <a:chExt cx="0" cy="0"/>
        </a:xfrm>
      </p:grpSpPr>
      <p:sp>
        <p:nvSpPr>
          <p:cNvPr id="72" name="Google Shape;72;p1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47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9"/>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9"/>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9"/>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showMasterSp="0" type="blank">
  <p:cSld name="BLANK">
    <p:spTree>
      <p:nvGrpSpPr>
        <p:cNvPr id="76" name="Shape 76"/>
        <p:cNvGrpSpPr/>
        <p:nvPr/>
      </p:nvGrpSpPr>
      <p:grpSpPr>
        <a:xfrm>
          <a:off x="0" y="0"/>
          <a:ext cx="0" cy="0"/>
          <a:chOff x="0" y="0"/>
          <a:chExt cx="0" cy="0"/>
        </a:xfrm>
      </p:grpSpPr>
      <p:sp>
        <p:nvSpPr>
          <p:cNvPr id="77" name="Google Shape;77;p20"/>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0"/>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0"/>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3F3F3F"/>
              </a:buClr>
              <a:buSzPts val="4700"/>
              <a:buFont typeface="Bookman Old Style"/>
              <a:buNone/>
              <a:defRPr b="0" i="0" sz="4700" u="none" cap="none" strike="noStrike">
                <a:solidFill>
                  <a:srgbClr val="3F3F3F"/>
                </a:solidFill>
                <a:latin typeface="Bookman Old Style"/>
                <a:ea typeface="Bookman Old Style"/>
                <a:cs typeface="Bookman Old Style"/>
                <a:sym typeface="Bookman Old Styl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1"/>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9250" lvl="0" marL="457200" marR="0" rtl="0" algn="l">
              <a:lnSpc>
                <a:spcPct val="110000"/>
              </a:lnSpc>
              <a:spcBef>
                <a:spcPts val="1200"/>
              </a:spcBef>
              <a:spcAft>
                <a:spcPts val="0"/>
              </a:spcAft>
              <a:buClr>
                <a:schemeClr val="accent1"/>
              </a:buClr>
              <a:buSzPts val="1900"/>
              <a:buFont typeface="Calibri"/>
              <a:buChar char=" "/>
              <a:defRPr b="0" i="0" sz="1900" u="none" cap="none" strike="noStrike">
                <a:solidFill>
                  <a:srgbClr val="3F3F3F"/>
                </a:solidFill>
                <a:latin typeface="Libre Franklin"/>
                <a:ea typeface="Libre Franklin"/>
                <a:cs typeface="Libre Franklin"/>
                <a:sym typeface="Libre Franklin"/>
              </a:defRPr>
            </a:lvl1pPr>
            <a:lvl2pPr indent="-336550" lvl="1" marL="914400" marR="0" rtl="0" algn="l">
              <a:lnSpc>
                <a:spcPct val="100000"/>
              </a:lnSpc>
              <a:spcBef>
                <a:spcPts val="200"/>
              </a:spcBef>
              <a:spcAft>
                <a:spcPts val="0"/>
              </a:spcAft>
              <a:buClr>
                <a:srgbClr val="3F3F3F"/>
              </a:buClr>
              <a:buSzPts val="1700"/>
              <a:buFont typeface="Calibri"/>
              <a:buChar char="◦"/>
              <a:defRPr b="0" i="0" sz="1700" u="none" cap="none" strike="noStrike">
                <a:solidFill>
                  <a:srgbClr val="3F3F3F"/>
                </a:solidFill>
                <a:latin typeface="Libre Franklin"/>
                <a:ea typeface="Libre Franklin"/>
                <a:cs typeface="Libre Franklin"/>
                <a:sym typeface="Libre Franklin"/>
              </a:defRPr>
            </a:lvl2pPr>
            <a:lvl3pPr indent="-311150" lvl="2" marL="13716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3pPr>
            <a:lvl4pPr indent="-311150" lvl="3" marL="18288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4pPr>
            <a:lvl5pPr indent="-311150" lvl="4" marL="22860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9pPr>
          </a:lstStyle>
          <a:p/>
        </p:txBody>
      </p:sp>
      <p:sp>
        <p:nvSpPr>
          <p:cNvPr id="13" name="Google Shape;13;p11"/>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FFFFFF"/>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11"/>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rgbClr val="FFFFFF"/>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5" name="Google Shape;15;p11"/>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it-IT"/>
              <a:t>‹#›</a:t>
            </a:fld>
            <a:endParaRPr/>
          </a:p>
        </p:txBody>
      </p:sp>
      <p:cxnSp>
        <p:nvCxnSpPr>
          <p:cNvPr id="16" name="Google Shape;16;p11"/>
          <p:cNvCxnSpPr/>
          <p:nvPr/>
        </p:nvCxnSpPr>
        <p:spPr>
          <a:xfrm>
            <a:off x="1193532" y="1897380"/>
            <a:ext cx="9966960" cy="0"/>
          </a:xfrm>
          <a:prstGeom prst="straightConnector1">
            <a:avLst/>
          </a:prstGeom>
          <a:noFill/>
          <a:ln cap="flat" cmpd="sng" w="12700">
            <a:solidFill>
              <a:srgbClr val="3F3F3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hyperlink" Target="http://drive.google.com/file/d/1hFSgfUKqWYiG5xQzE_k5H4gNPrjT1hr1/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17.png"/><Relationship Id="rId6"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0" Type="http://schemas.openxmlformats.org/officeDocument/2006/relationships/hyperlink" Target="mailto:cristian.pirozzi@novarocavour.it" TargetMode="External"/><Relationship Id="rId11" Type="http://schemas.openxmlformats.org/officeDocument/2006/relationships/hyperlink" Target="mailto:alessandro.perruni@novarocavour.it" TargetMode="External"/><Relationship Id="rId10" Type="http://schemas.openxmlformats.org/officeDocument/2006/relationships/hyperlink" Target="mailto:curziomattia.palanca@novarocavour.it" TargetMode="External"/><Relationship Id="rId21" Type="http://schemas.openxmlformats.org/officeDocument/2006/relationships/image" Target="../media/image24.jpg"/><Relationship Id="rId13" Type="http://schemas.openxmlformats.org/officeDocument/2006/relationships/hyperlink" Target="mailto:fabrizio.miserini@novarocavour.it" TargetMode="External"/><Relationship Id="rId12" Type="http://schemas.openxmlformats.org/officeDocument/2006/relationships/hyperlink" Target="mailto:gennaro.cirella@novarocavour.it"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roberta.borriello@novarocavour.it" TargetMode="External"/><Relationship Id="rId4" Type="http://schemas.openxmlformats.org/officeDocument/2006/relationships/hyperlink" Target="mailto:roberta.derosa@novarocavour.it" TargetMode="External"/><Relationship Id="rId9" Type="http://schemas.openxmlformats.org/officeDocument/2006/relationships/hyperlink" Target="mailto:antonio.foresta@novarocavour.it" TargetMode="External"/><Relationship Id="rId15" Type="http://schemas.openxmlformats.org/officeDocument/2006/relationships/hyperlink" Target="mailto:arcangelo.puca@novarocavour.it" TargetMode="External"/><Relationship Id="rId14" Type="http://schemas.openxmlformats.org/officeDocument/2006/relationships/hyperlink" Target="mailto:vincenzo.musella@novarocavour.it" TargetMode="External"/><Relationship Id="rId17" Type="http://schemas.openxmlformats.org/officeDocument/2006/relationships/hyperlink" Target="mailto:giacomo.dalisa@novarocavour.it" TargetMode="External"/><Relationship Id="rId16" Type="http://schemas.openxmlformats.org/officeDocument/2006/relationships/hyperlink" Target="mailto:lucio.bortoletto@novarocavour.it" TargetMode="External"/><Relationship Id="rId5" Type="http://schemas.openxmlformats.org/officeDocument/2006/relationships/hyperlink" Target="mailto:nancy.fedele@novarocavour.it" TargetMode="External"/><Relationship Id="rId19" Type="http://schemas.openxmlformats.org/officeDocument/2006/relationships/hyperlink" Target="mailto:alessandra.leva@novarocavour.it" TargetMode="External"/><Relationship Id="rId6" Type="http://schemas.openxmlformats.org/officeDocument/2006/relationships/hyperlink" Target="mailto:andrea.granata@novarocavour.it" TargetMode="External"/><Relationship Id="rId18" Type="http://schemas.openxmlformats.org/officeDocument/2006/relationships/hyperlink" Target="mailto:lavinia.giudici@novarocavour.it" TargetMode="External"/><Relationship Id="rId7" Type="http://schemas.openxmlformats.org/officeDocument/2006/relationships/hyperlink" Target="mailto:flavia.aletta@novarocavour.it" TargetMode="External"/><Relationship Id="rId8" Type="http://schemas.openxmlformats.org/officeDocument/2006/relationships/hyperlink" Target="mailto:giovanni.emilio@novarocavour.i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2.jpg"/><Relationship Id="rId7"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800"/>
              </a:spcAft>
              <a:buSzPts val="4700"/>
              <a:buNone/>
            </a:pPr>
            <a:r>
              <a:rPr lang="it-IT" sz="1400"/>
              <a:t>La nostra partecipazione al progetto “Adotta un monumento” nasce dal desiderio di conoscere e tutelare un luogo che da anni rappresenta un'importante risorsa per il nostro territorio.</a:t>
            </a:r>
            <a:br>
              <a:rPr lang="it-IT" sz="1400"/>
            </a:br>
            <a:r>
              <a:rPr lang="it-IT" sz="1400"/>
              <a:t>In questo momento, così difficile per tutti noi, abbiamo compreso cosa voglia dire riscoprire, valorizzare e tutelare tutto quello che abbiamo a cuore. Iniziare questo progetto è stato come ricominciare a guardarsi attorno partendo da uno dei luoghi più cari alla nostra comunità: Il parco del Poggio.</a:t>
            </a:r>
            <a:br>
              <a:rPr lang="it-IT" sz="1400"/>
            </a:br>
            <a:endParaRPr sz="1400"/>
          </a:p>
        </p:txBody>
      </p:sp>
      <p:sp>
        <p:nvSpPr>
          <p:cNvPr id="99" name="Google Shape;99;p23"/>
          <p:cNvSpPr txBox="1"/>
          <p:nvPr>
            <p:ph idx="1" type="body"/>
          </p:nvPr>
        </p:nvSpPr>
        <p:spPr>
          <a:xfrm>
            <a:off x="1097280" y="2120900"/>
            <a:ext cx="4639736" cy="3748193"/>
          </a:xfrm>
          <a:prstGeom prst="rect">
            <a:avLst/>
          </a:prstGeom>
          <a:noFill/>
          <a:ln>
            <a:noFill/>
          </a:ln>
        </p:spPr>
        <p:txBody>
          <a:bodyPr anchorCtr="0" anchor="t" bIns="45700" lIns="0" spcFirstLastPara="1" rIns="0" wrap="square" tIns="45700">
            <a:normAutofit fontScale="92500" lnSpcReduction="20000"/>
          </a:bodyPr>
          <a:lstStyle/>
          <a:p>
            <a:pPr indent="-334327" lvl="0" marL="457200" rtl="0" algn="l">
              <a:lnSpc>
                <a:spcPct val="110000"/>
              </a:lnSpc>
              <a:spcBef>
                <a:spcPts val="1200"/>
              </a:spcBef>
              <a:spcAft>
                <a:spcPts val="0"/>
              </a:spcAft>
              <a:buSzPct val="94736"/>
              <a:buChar char=" "/>
            </a:pPr>
            <a:r>
              <a:rPr lang="it-IT">
                <a:solidFill>
                  <a:srgbClr val="00B050"/>
                </a:solidFill>
                <a:latin typeface="Meddon"/>
                <a:ea typeface="Meddon"/>
                <a:cs typeface="Meddon"/>
                <a:sym typeface="Meddon"/>
              </a:rPr>
              <a:t>«</a:t>
            </a:r>
            <a:r>
              <a:rPr lang="it-IT" sz="2800">
                <a:solidFill>
                  <a:srgbClr val="00B050"/>
                </a:solidFill>
                <a:latin typeface="Meddon"/>
                <a:ea typeface="Meddon"/>
                <a:cs typeface="Meddon"/>
                <a:sym typeface="Meddon"/>
              </a:rPr>
              <a:t>Ogni bene culturale in pericolo rappresenta un’emergenza del tessuto storico e sociale di una comunità</a:t>
            </a:r>
            <a:r>
              <a:rPr lang="it-IT" sz="2800">
                <a:solidFill>
                  <a:srgbClr val="00B050"/>
                </a:solidFill>
                <a:latin typeface="Meddon"/>
                <a:ea typeface="Meddon"/>
                <a:cs typeface="Meddon"/>
                <a:sym typeface="Meddon"/>
              </a:rPr>
              <a:t>»</a:t>
            </a:r>
            <a:endParaRPr/>
          </a:p>
          <a:p>
            <a:pPr indent="-334327" lvl="0" marL="457200" rtl="0" algn="l">
              <a:lnSpc>
                <a:spcPct val="110000"/>
              </a:lnSpc>
              <a:spcBef>
                <a:spcPts val="1200"/>
              </a:spcBef>
              <a:spcAft>
                <a:spcPts val="0"/>
              </a:spcAft>
              <a:buSzPct val="94736"/>
              <a:buChar char=" "/>
            </a:pPr>
            <a:r>
              <a:rPr lang="it-IT"/>
              <a:t>- </a:t>
            </a:r>
            <a:r>
              <a:rPr lang="it-IT" sz="2800">
                <a:solidFill>
                  <a:srgbClr val="00B050"/>
                </a:solidFill>
                <a:latin typeface="Meddon"/>
                <a:ea typeface="Meddon"/>
                <a:cs typeface="Meddon"/>
                <a:sym typeface="Meddon"/>
              </a:rPr>
              <a:t>Alessandro J. De Stefano</a:t>
            </a:r>
            <a:endParaRPr/>
          </a:p>
        </p:txBody>
      </p:sp>
      <p:sp>
        <p:nvSpPr>
          <p:cNvPr id="100" name="Google Shape;100;p23"/>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p>
            <a:pPr indent="-228600" lvl="0" marL="457200" rtl="0" algn="l">
              <a:lnSpc>
                <a:spcPct val="110000"/>
              </a:lnSpc>
              <a:spcBef>
                <a:spcPts val="1200"/>
              </a:spcBef>
              <a:spcAft>
                <a:spcPts val="0"/>
              </a:spcAft>
              <a:buSzPts val="1800"/>
              <a:buNone/>
            </a:pPr>
            <a:r>
              <a:t/>
            </a:r>
            <a:endParaRPr/>
          </a:p>
        </p:txBody>
      </p:sp>
      <p:pic>
        <p:nvPicPr>
          <p:cNvPr id="101" name="Google Shape;101;p23"/>
          <p:cNvPicPr preferRelativeResize="0"/>
          <p:nvPr/>
        </p:nvPicPr>
        <p:blipFill rotWithShape="1">
          <a:blip r:embed="rId3">
            <a:alphaModFix/>
          </a:blip>
          <a:srcRect b="0" l="0" r="0" t="0"/>
          <a:stretch/>
        </p:blipFill>
        <p:spPr>
          <a:xfrm rot="5400000">
            <a:off x="6961715" y="1675130"/>
            <a:ext cx="3748192" cy="4639735"/>
          </a:xfrm>
          <a:prstGeom prst="rect">
            <a:avLst/>
          </a:prstGeom>
          <a:noFill/>
          <a:ln>
            <a:noFill/>
          </a:ln>
        </p:spPr>
      </p:pic>
      <p:pic>
        <p:nvPicPr>
          <p:cNvPr id="102" name="Google Shape;102;p23" title="91 bpm g sharp min (consolidated) #2 - Volume multiplier (consolidated)_2.wav">
            <a:hlinkClick r:id="rId4"/>
          </p:cNvPr>
          <p:cNvPicPr preferRelativeResize="0"/>
          <p:nvPr/>
        </p:nvPicPr>
        <p:blipFill>
          <a:blip r:embed="rId5">
            <a:alphaModFix/>
          </a:blip>
          <a:stretch>
            <a:fillRect/>
          </a:stretch>
        </p:blipFill>
        <p:spPr>
          <a:xfrm>
            <a:off x="527450" y="5485718"/>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4"/>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Pinus Pinea</a:t>
            </a:r>
            <a:endParaRPr/>
          </a:p>
        </p:txBody>
      </p:sp>
      <p:sp>
        <p:nvSpPr>
          <p:cNvPr id="177" name="Google Shape;177;p4"/>
          <p:cNvSpPr txBox="1"/>
          <p:nvPr>
            <p:ph idx="2" type="body"/>
          </p:nvPr>
        </p:nvSpPr>
        <p:spPr>
          <a:xfrm>
            <a:off x="643475" y="3043050"/>
            <a:ext cx="3517500" cy="38148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SzPts val="1800"/>
              <a:buNone/>
            </a:pPr>
            <a:r>
              <a:rPr lang="it-IT" sz="1300"/>
              <a:t>Noto come pino domestico,questo è alto fino a 25 metri, solitamente 12–20 m. Ha un portamento caratteristico, con un tronco corto e una grande chioma espansa a globo, che col tempo diventa sempre più simile a un ombrello. Il fusto può essere rettilineo o lievemente curvo, il più delle volte si biforca a varie altezze in rami secondari, determinando anche così la dimensione del fusto alla base: maggiori biforcazioni corrispondono, solitamente, a una base più ampia. Spesso, infatti, potature massicce corrispondono a tronchi estremamente sottili e snelli, flessibili ai venti ma incapaci di resistere a carichi pesanti, come la neve.</a:t>
            </a:r>
            <a:endParaRPr sz="1300"/>
          </a:p>
        </p:txBody>
      </p:sp>
      <p:pic>
        <p:nvPicPr>
          <p:cNvPr descr="https://cdn.pixabay.com/photo/2017/09/10/11/03/tree-2735177_960_720.jpg" id="178" name="Google Shape;178;p4"/>
          <p:cNvPicPr preferRelativeResize="0"/>
          <p:nvPr>
            <p:ph idx="1" type="body"/>
          </p:nvPr>
        </p:nvPicPr>
        <p:blipFill rotWithShape="1">
          <a:blip r:embed="rId3">
            <a:alphaModFix/>
          </a:blip>
          <a:srcRect b="0" l="0" r="0" t="0"/>
          <a:stretch/>
        </p:blipFill>
        <p:spPr>
          <a:xfrm>
            <a:off x="5947688" y="1737361"/>
            <a:ext cx="5031156" cy="35008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5"/>
          <p:cNvSpPr txBox="1"/>
          <p:nvPr>
            <p:ph type="title"/>
          </p:nvPr>
        </p:nvSpPr>
        <p:spPr>
          <a:xfrm>
            <a:off x="643464" y="37532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Leccio</a:t>
            </a:r>
            <a:endParaRPr/>
          </a:p>
        </p:txBody>
      </p:sp>
      <p:sp>
        <p:nvSpPr>
          <p:cNvPr id="184" name="Google Shape;184;p5"/>
          <p:cNvSpPr txBox="1"/>
          <p:nvPr>
            <p:ph idx="2" type="body"/>
          </p:nvPr>
        </p:nvSpPr>
        <p:spPr>
          <a:xfrm>
            <a:off x="643464" y="2856450"/>
            <a:ext cx="3517567" cy="306450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it-IT" sz="1600"/>
              <a:t>Il leccio è un albero sempreverde e latifoglie, con fusto raramente dritto, singolo o diviso alla base, di altezza fino a 20–24 m. Può assumere aspetto di cespuglio qualora cresca in ambienti rupestri. È molto longevo, potendo diventare plurisecolare, ma ha una crescita molto lenta.</a:t>
            </a:r>
            <a:endParaRPr sz="1600"/>
          </a:p>
        </p:txBody>
      </p:sp>
      <p:pic>
        <p:nvPicPr>
          <p:cNvPr descr="Visualizza immagine di origine" id="185" name="Google Shape;185;p5"/>
          <p:cNvPicPr preferRelativeResize="0"/>
          <p:nvPr/>
        </p:nvPicPr>
        <p:blipFill rotWithShape="1">
          <a:blip r:embed="rId3">
            <a:alphaModFix/>
          </a:blip>
          <a:srcRect b="0" l="0" r="0" t="0"/>
          <a:stretch/>
        </p:blipFill>
        <p:spPr>
          <a:xfrm>
            <a:off x="5969724" y="1516176"/>
            <a:ext cx="5014959" cy="37612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Strelizia</a:t>
            </a:r>
            <a:endParaRPr/>
          </a:p>
        </p:txBody>
      </p:sp>
      <p:sp>
        <p:nvSpPr>
          <p:cNvPr id="191" name="Google Shape;191;p6"/>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a:bodyPr>
          <a:lstStyle/>
          <a:p>
            <a:pPr indent="0" lvl="0" marL="91440" rtl="0" algn="l">
              <a:lnSpc>
                <a:spcPct val="110000"/>
              </a:lnSpc>
              <a:spcBef>
                <a:spcPts val="0"/>
              </a:spcBef>
              <a:spcAft>
                <a:spcPts val="0"/>
              </a:spcAft>
              <a:buSzPts val="1900"/>
              <a:buNone/>
            </a:pPr>
            <a:r>
              <a:t/>
            </a:r>
            <a:endParaRPr/>
          </a:p>
          <a:p>
            <a:pPr indent="0" lvl="0" marL="91440" rtl="0" algn="l">
              <a:lnSpc>
                <a:spcPct val="110000"/>
              </a:lnSpc>
              <a:spcBef>
                <a:spcPts val="0"/>
              </a:spcBef>
              <a:spcAft>
                <a:spcPts val="0"/>
              </a:spcAft>
              <a:buSzPts val="1900"/>
              <a:buNone/>
            </a:pPr>
            <a:r>
              <a:t/>
            </a:r>
            <a:endParaRPr/>
          </a:p>
        </p:txBody>
      </p:sp>
      <p:sp>
        <p:nvSpPr>
          <p:cNvPr id="192" name="Google Shape;192;p6"/>
          <p:cNvSpPr txBox="1"/>
          <p:nvPr>
            <p:ph idx="2" type="body"/>
          </p:nvPr>
        </p:nvSpPr>
        <p:spPr>
          <a:xfrm>
            <a:off x="643475" y="3043050"/>
            <a:ext cx="3517500" cy="38148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3273"/>
              <a:buNone/>
            </a:pPr>
            <a:r>
              <a:rPr lang="it-IT" sz="1300"/>
              <a:t>Pianta erbacea, a forma di cespuglio e foglie con lunghi piccioli, con un'altezza media di 1,5 me un diametro di 1,8 m. Le foglie sono alterne, pennate e distali. </a:t>
            </a:r>
            <a:endParaRPr sz="1300"/>
          </a:p>
          <a:p>
            <a:pPr indent="0" lvl="0" marL="0" rtl="0" algn="l">
              <a:lnSpc>
                <a:spcPct val="110000"/>
              </a:lnSpc>
              <a:spcBef>
                <a:spcPts val="0"/>
              </a:spcBef>
              <a:spcAft>
                <a:spcPts val="0"/>
              </a:spcAft>
              <a:buSzPts val="3273"/>
              <a:buNone/>
            </a:pPr>
            <a:r>
              <a:rPr lang="it-IT" sz="1300"/>
              <a:t>L'uccello del paradiso o fiore di uccello (Strelitzia reginae), è una specie di angiosperme erbacee rizomatose originaria del Sud Africa.</a:t>
            </a:r>
            <a:endParaRPr sz="1300"/>
          </a:p>
          <a:p>
            <a:pPr indent="0" lvl="0" marL="0" rtl="0" algn="l">
              <a:lnSpc>
                <a:spcPct val="110000"/>
              </a:lnSpc>
              <a:spcBef>
                <a:spcPts val="0"/>
              </a:spcBef>
              <a:spcAft>
                <a:spcPts val="0"/>
              </a:spcAft>
              <a:buSzPts val="3273"/>
              <a:buNone/>
            </a:pPr>
            <a:r>
              <a:t/>
            </a:r>
            <a:endParaRPr sz="1300"/>
          </a:p>
          <a:p>
            <a:pPr indent="0" lvl="0" marL="0" rtl="0" algn="l">
              <a:lnSpc>
                <a:spcPct val="110000"/>
              </a:lnSpc>
              <a:spcBef>
                <a:spcPts val="0"/>
              </a:spcBef>
              <a:spcAft>
                <a:spcPts val="0"/>
              </a:spcAft>
              <a:buSzPts val="3273"/>
              <a:buNone/>
            </a:pPr>
            <a:r>
              <a:rPr lang="it-IT" sz="1300"/>
              <a:t>Ha bisogno di luce intensa tre o quattro ore al giorno di luce solare diretta, non fiorisce in condizioni di luce insufficiente. Durante il periodo di crescita attiva, può essere coltivato in condizioni normali. Necessita di annaffiature moderate e umidità normale. Tra marzo e ottobre richiede grandi quantità di acqua.</a:t>
            </a:r>
            <a:endParaRPr sz="1300"/>
          </a:p>
        </p:txBody>
      </p:sp>
      <p:pic>
        <p:nvPicPr>
          <p:cNvPr id="193" name="Google Shape;193;p6"/>
          <p:cNvPicPr preferRelativeResize="0"/>
          <p:nvPr/>
        </p:nvPicPr>
        <p:blipFill rotWithShape="1">
          <a:blip r:embed="rId3">
            <a:alphaModFix/>
          </a:blip>
          <a:srcRect b="0" l="0" r="0" t="0"/>
          <a:stretch/>
        </p:blipFill>
        <p:spPr>
          <a:xfrm>
            <a:off x="5750352" y="908675"/>
            <a:ext cx="5118754" cy="5136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7"/>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Tamerice</a:t>
            </a:r>
            <a:endParaRPr/>
          </a:p>
        </p:txBody>
      </p:sp>
      <p:sp>
        <p:nvSpPr>
          <p:cNvPr id="199" name="Google Shape;199;p7"/>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a:bodyPr>
          <a:lstStyle/>
          <a:p>
            <a:pPr indent="0" lvl="0" marL="91440" rtl="0" algn="l">
              <a:lnSpc>
                <a:spcPct val="110000"/>
              </a:lnSpc>
              <a:spcBef>
                <a:spcPts val="0"/>
              </a:spcBef>
              <a:spcAft>
                <a:spcPts val="0"/>
              </a:spcAft>
              <a:buSzPts val="1900"/>
              <a:buNone/>
            </a:pPr>
            <a:r>
              <a:t/>
            </a:r>
            <a:endParaRPr/>
          </a:p>
        </p:txBody>
      </p:sp>
      <p:sp>
        <p:nvSpPr>
          <p:cNvPr id="200" name="Google Shape;200;p7"/>
          <p:cNvSpPr txBox="1"/>
          <p:nvPr>
            <p:ph idx="2" type="body"/>
          </p:nvPr>
        </p:nvSpPr>
        <p:spPr>
          <a:xfrm>
            <a:off x="643465" y="3043050"/>
            <a:ext cx="3517567" cy="3064505"/>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800"/>
              <a:buNone/>
            </a:pPr>
            <a:r>
              <a:rPr lang="it-IT" sz="1600"/>
              <a:t>La tamerice, o tamerix nella sua classificazione, è un piccolo albero con portamento arbustaceo, originario delle zone aride che circondano il Mediterraneo: per questo motivo è anche spesso menzionata come “arbusto del deserto.</a:t>
            </a:r>
            <a:endParaRPr sz="1600"/>
          </a:p>
        </p:txBody>
      </p:sp>
      <p:pic>
        <p:nvPicPr>
          <p:cNvPr id="201" name="Google Shape;201;p7"/>
          <p:cNvPicPr preferRelativeResize="0"/>
          <p:nvPr/>
        </p:nvPicPr>
        <p:blipFill rotWithShape="1">
          <a:blip r:embed="rId3">
            <a:alphaModFix/>
          </a:blip>
          <a:srcRect b="0" l="0" r="0" t="0"/>
          <a:stretch/>
        </p:blipFill>
        <p:spPr>
          <a:xfrm>
            <a:off x="5458975" y="812800"/>
            <a:ext cx="5928344" cy="52947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8"/>
          <p:cNvSpPr txBox="1"/>
          <p:nvPr>
            <p:ph type="title"/>
          </p:nvPr>
        </p:nvSpPr>
        <p:spPr>
          <a:xfrm>
            <a:off x="0" y="5"/>
            <a:ext cx="3517500" cy="741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Bambù</a:t>
            </a:r>
            <a:endParaRPr/>
          </a:p>
        </p:txBody>
      </p:sp>
      <p:sp>
        <p:nvSpPr>
          <p:cNvPr id="207" name="Google Shape;207;p8"/>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a:bodyPr>
          <a:lstStyle/>
          <a:p>
            <a:pPr indent="0" lvl="0" marL="91440" rtl="0" algn="l">
              <a:lnSpc>
                <a:spcPct val="110000"/>
              </a:lnSpc>
              <a:spcBef>
                <a:spcPts val="0"/>
              </a:spcBef>
              <a:spcAft>
                <a:spcPts val="0"/>
              </a:spcAft>
              <a:buSzPts val="1900"/>
              <a:buNone/>
            </a:pPr>
            <a:r>
              <a:t/>
            </a:r>
            <a:endParaRPr/>
          </a:p>
        </p:txBody>
      </p:sp>
      <p:pic>
        <p:nvPicPr>
          <p:cNvPr id="208" name="Google Shape;208;p8"/>
          <p:cNvPicPr preferRelativeResize="0"/>
          <p:nvPr/>
        </p:nvPicPr>
        <p:blipFill rotWithShape="1">
          <a:blip r:embed="rId3">
            <a:alphaModFix/>
          </a:blip>
          <a:srcRect b="0" l="0" r="0" t="0"/>
          <a:stretch/>
        </p:blipFill>
        <p:spPr>
          <a:xfrm>
            <a:off x="5458983" y="812799"/>
            <a:ext cx="5928345" cy="5294756"/>
          </a:xfrm>
          <a:prstGeom prst="rect">
            <a:avLst/>
          </a:prstGeom>
          <a:noFill/>
          <a:ln>
            <a:noFill/>
          </a:ln>
        </p:spPr>
      </p:pic>
      <p:sp>
        <p:nvSpPr>
          <p:cNvPr id="209" name="Google Shape;209;p8"/>
          <p:cNvSpPr txBox="1"/>
          <p:nvPr/>
        </p:nvSpPr>
        <p:spPr>
          <a:xfrm>
            <a:off x="0" y="812800"/>
            <a:ext cx="3281700" cy="5474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it-IT" sz="1300">
                <a:solidFill>
                  <a:schemeClr val="lt1"/>
                </a:solidFill>
              </a:rPr>
              <a:t>Il bambù (in inglese bamboo) è il termine utilizzato per identificare un gruppo di piante della famiglia delle graminacee che conta circa 1400 specie e 100 generi, di crescita veloce, analoghe ad altre graminacee come il riso, il mais il grano ecc.; esistono diversi tipi di bambù, dai tropicali a quelli che ben si adattano anche a climi temperati e freddi.</a:t>
            </a:r>
            <a:endParaRPr sz="1300">
              <a:solidFill>
                <a:schemeClr val="lt1"/>
              </a:solidFill>
            </a:endParaRPr>
          </a:p>
          <a:p>
            <a:pPr indent="0" lvl="0" marL="0" rtl="0" algn="just">
              <a:lnSpc>
                <a:spcPct val="115000"/>
              </a:lnSpc>
              <a:spcBef>
                <a:spcPts val="1900"/>
              </a:spcBef>
              <a:spcAft>
                <a:spcPts val="0"/>
              </a:spcAft>
              <a:buClr>
                <a:schemeClr val="dk1"/>
              </a:buClr>
              <a:buSzPts val="1100"/>
              <a:buFont typeface="Arial"/>
              <a:buNone/>
            </a:pPr>
            <a:r>
              <a:rPr lang="it-IT" sz="1300">
                <a:solidFill>
                  <a:schemeClr val="lt1"/>
                </a:solidFill>
              </a:rPr>
              <a:t>Il termine Bambù ha origine dalla lingua Malai “Mambu” e fu tradotto poi in inglese con il più noto nome di Bamboo;</a:t>
            </a:r>
            <a:endParaRPr sz="1300">
              <a:solidFill>
                <a:schemeClr val="lt1"/>
              </a:solidFill>
            </a:endParaRPr>
          </a:p>
          <a:p>
            <a:pPr indent="0" lvl="0" marL="0" rtl="0" algn="just">
              <a:lnSpc>
                <a:spcPct val="115000"/>
              </a:lnSpc>
              <a:spcBef>
                <a:spcPts val="1900"/>
              </a:spcBef>
              <a:spcAft>
                <a:spcPts val="1900"/>
              </a:spcAft>
              <a:buNone/>
            </a:pPr>
            <a:r>
              <a:rPr lang="it-IT" sz="1300">
                <a:solidFill>
                  <a:schemeClr val="lt1"/>
                </a:solidFill>
              </a:rPr>
              <a:t>I bambù sono piante a portamento arbustivo, sempreverdi, molto vigorose, la loro altezza può variare da pochi centimetri fino a 40 metri ed il diametro può raggiungere i 30 cm. Variegata ed ampia è anche la gamma di forme e colori: si possono incontrare bambù di colore giallo, nero, a strisce, rampicanti e persino spinosi.</a:t>
            </a:r>
            <a:endParaRPr sz="1300">
              <a:solidFill>
                <a:schemeClr val="lt1"/>
              </a:solidFill>
              <a:latin typeface="Libre Franklin"/>
              <a:ea typeface="Libre Franklin"/>
              <a:cs typeface="Libre Franklin"/>
              <a:sym typeface="Libre Frankl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9"/>
          <p:cNvSpPr txBox="1"/>
          <p:nvPr>
            <p:ph type="ctrTitle"/>
          </p:nvPr>
        </p:nvSpPr>
        <p:spPr>
          <a:xfrm>
            <a:off x="6100354" y="758952"/>
            <a:ext cx="5055326" cy="26112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Bookman Old Style"/>
              <a:buNone/>
            </a:pPr>
            <a:r>
              <a:rPr lang="it-IT" sz="6300"/>
              <a:t>Cultura e divertimento nel verde</a:t>
            </a:r>
            <a:endParaRPr sz="6300"/>
          </a:p>
        </p:txBody>
      </p:sp>
      <p:sp>
        <p:nvSpPr>
          <p:cNvPr id="215" name="Google Shape;215;p9"/>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lang="it-IT"/>
              <a:t>26/05/2021</a:t>
            </a:r>
            <a:endParaRPr/>
          </a:p>
        </p:txBody>
      </p:sp>
      <p:pic>
        <p:nvPicPr>
          <p:cNvPr descr="https://lh4.googleusercontent.com/lT-21ExxxLsuV5aHo_33SZcRD6MjDy1gja-c7rsfY4xRES4JqyPJGNVJp9GsUWH5K1CruMTBhXiuPdN4R72MdCU0JKC264AYiiA2O0CDAxqWf_e1qIrKx9vVoFxP1cWtCTOnvo9C" id="216" name="Google Shape;216;p9"/>
          <p:cNvPicPr preferRelativeResize="0"/>
          <p:nvPr/>
        </p:nvPicPr>
        <p:blipFill rotWithShape="1">
          <a:blip r:embed="rId3">
            <a:alphaModFix/>
          </a:blip>
          <a:srcRect b="0" l="0" r="0" t="0"/>
          <a:stretch/>
        </p:blipFill>
        <p:spPr>
          <a:xfrm>
            <a:off x="-1" y="0"/>
            <a:ext cx="2838213" cy="2050868"/>
          </a:xfrm>
          <a:prstGeom prst="rect">
            <a:avLst/>
          </a:prstGeom>
          <a:noFill/>
          <a:ln>
            <a:noFill/>
          </a:ln>
        </p:spPr>
      </p:pic>
      <p:pic>
        <p:nvPicPr>
          <p:cNvPr descr="https://lh3.googleusercontent.com/nwiFFJ7WgqM3FGX3emlVqj7M5q2iR72s9SBFP2eI5bEaNon1GmFR-RgmpA8KRq0FVUmf69lgK-F5qt2eHtUSeuycNACPL4g7xXvLVQwO-PqkgM9v8Z27hiwIkRXmqoykpW9DYzD5" id="217" name="Google Shape;217;p9"/>
          <p:cNvPicPr preferRelativeResize="0"/>
          <p:nvPr/>
        </p:nvPicPr>
        <p:blipFill rotWithShape="1">
          <a:blip r:embed="rId4">
            <a:alphaModFix/>
          </a:blip>
          <a:srcRect b="0" l="0" r="0" t="0"/>
          <a:stretch/>
        </p:blipFill>
        <p:spPr>
          <a:xfrm>
            <a:off x="2790371" y="-1"/>
            <a:ext cx="3309982" cy="2050869"/>
          </a:xfrm>
          <a:prstGeom prst="rect">
            <a:avLst/>
          </a:prstGeom>
          <a:noFill/>
          <a:ln>
            <a:noFill/>
          </a:ln>
        </p:spPr>
      </p:pic>
      <p:pic>
        <p:nvPicPr>
          <p:cNvPr descr="https://lh6.googleusercontent.com/G0Fgy4JzVz2nj1pIGMXZkdq8AEdBb2Vqy8111ek7ZusvrQ6Dwr_Y0gl_7_WdMqIKYQZVYo_20qVz1NJFTJv1VzqHfIarwF_wLYAHx-4bfqKcNe2vr0yAUghKG6CRKqzn5DOtIaj2" id="218" name="Google Shape;218;p9"/>
          <p:cNvPicPr preferRelativeResize="0"/>
          <p:nvPr/>
        </p:nvPicPr>
        <p:blipFill rotWithShape="1">
          <a:blip r:embed="rId5">
            <a:alphaModFix/>
          </a:blip>
          <a:srcRect b="0" l="0" r="0" t="0"/>
          <a:stretch/>
        </p:blipFill>
        <p:spPr>
          <a:xfrm>
            <a:off x="2769884" y="2064584"/>
            <a:ext cx="3330469" cy="2415976"/>
          </a:xfrm>
          <a:prstGeom prst="rect">
            <a:avLst/>
          </a:prstGeom>
          <a:noFill/>
          <a:ln>
            <a:noFill/>
          </a:ln>
        </p:spPr>
      </p:pic>
      <p:pic>
        <p:nvPicPr>
          <p:cNvPr descr="https://lh6.googleusercontent.com/SQrbXzIKsybJYhU6QHRDEnoUCk4KTB-kVhRyS7sLI8flgEWeMonoN-9UJ5GfymdQyS9XfyuoI6f1RmY6FuMc5nm6M_4-ECBPqiB4-Al8kGSr7CiFlwG_8JjEe3e6DUdix02krVc" id="219" name="Google Shape;219;p9"/>
          <p:cNvPicPr preferRelativeResize="0"/>
          <p:nvPr/>
        </p:nvPicPr>
        <p:blipFill rotWithShape="1">
          <a:blip r:embed="rId6">
            <a:alphaModFix/>
          </a:blip>
          <a:srcRect b="0" l="0" r="0" t="0"/>
          <a:stretch/>
        </p:blipFill>
        <p:spPr>
          <a:xfrm>
            <a:off x="-12506" y="2050868"/>
            <a:ext cx="2782390" cy="2429692"/>
          </a:xfrm>
          <a:prstGeom prst="rect">
            <a:avLst/>
          </a:prstGeom>
          <a:noFill/>
          <a:ln>
            <a:noFill/>
          </a:ln>
        </p:spPr>
      </p:pic>
      <p:sp>
        <p:nvSpPr>
          <p:cNvPr id="220" name="Google Shape;220;p9"/>
          <p:cNvSpPr txBox="1"/>
          <p:nvPr/>
        </p:nvSpPr>
        <p:spPr>
          <a:xfrm>
            <a:off x="-20487" y="4488398"/>
            <a:ext cx="612083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it-IT" sz="3600" u="none" cap="none" strike="noStrike">
                <a:solidFill>
                  <a:schemeClr val="dk1"/>
                </a:solidFill>
                <a:latin typeface="Libre Franklin"/>
                <a:ea typeface="Libre Franklin"/>
                <a:cs typeface="Libre Franklin"/>
                <a:sym typeface="Libre Franklin"/>
              </a:rPr>
              <a:t>Il parco prima della pandemia</a:t>
            </a:r>
            <a:endParaRPr b="0" i="0" sz="3600" u="none" cap="none" strike="noStrike">
              <a:solidFill>
                <a:schemeClr val="dk1"/>
              </a:solidFill>
              <a:latin typeface="Libre Franklin"/>
              <a:ea typeface="Libre Franklin"/>
              <a:cs typeface="Libre Franklin"/>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t/>
            </a:r>
            <a:endParaRPr/>
          </a:p>
        </p:txBody>
      </p:sp>
      <p:sp>
        <p:nvSpPr>
          <p:cNvPr id="226" name="Google Shape;226;p10"/>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fontScale="85000" lnSpcReduction="20000"/>
          </a:bodyPr>
          <a:lstStyle/>
          <a:p>
            <a:pPr indent="-102552" lvl="0" marL="91440" rtl="0" algn="l">
              <a:lnSpc>
                <a:spcPct val="110000"/>
              </a:lnSpc>
              <a:spcBef>
                <a:spcPts val="0"/>
              </a:spcBef>
              <a:spcAft>
                <a:spcPts val="0"/>
              </a:spcAft>
              <a:buSzPct val="100000"/>
              <a:buChar char=" "/>
            </a:pPr>
            <a:r>
              <a:rPr lang="it-IT"/>
              <a:t>Il Parco del Poggio, oltre ad essere conosciuto a livello regionale per i suoi ampi spazi verdi, è famoso per i numerosi concerti e cineforum avvenuti prima del Coronavirus.</a:t>
            </a:r>
            <a:endParaRPr/>
          </a:p>
          <a:p>
            <a:pPr indent="-102552" lvl="0" marL="91440" rtl="0" algn="l">
              <a:lnSpc>
                <a:spcPct val="110000"/>
              </a:lnSpc>
              <a:spcBef>
                <a:spcPts val="1400"/>
              </a:spcBef>
              <a:spcAft>
                <a:spcPts val="0"/>
              </a:spcAft>
              <a:buSzPct val="100000"/>
              <a:buChar char=" "/>
            </a:pPr>
            <a:r>
              <a:rPr lang="it-IT"/>
              <a:t> I concerti venivano svolti in una piazza al centro del piccolo bacino artificiale in cui sfociavano le acque delle cascate del parco. Qui veniva montata un'orchestra con tutti gli elementi necessari per l’esecuzione dei brani, e proprio di fronte a ciò, ci sono le gradinate su cui si sedevano le persone per ascoltare il concerto.</a:t>
            </a:r>
            <a:endParaRPr/>
          </a:p>
          <a:p>
            <a:pPr indent="-102552" lvl="0" marL="91440" rtl="0" algn="l">
              <a:lnSpc>
                <a:spcPct val="110000"/>
              </a:lnSpc>
              <a:spcBef>
                <a:spcPts val="1400"/>
              </a:spcBef>
              <a:spcAft>
                <a:spcPts val="0"/>
              </a:spcAft>
              <a:buSzPct val="100000"/>
              <a:buChar char=" "/>
            </a:pPr>
            <a:br>
              <a:rPr lang="it-IT"/>
            </a:br>
            <a:r>
              <a:rPr lang="it-IT"/>
              <a:t>In particolare c’è stato un boom di spettatori e concerti nell’estate 2020, nello specifico dal 6 al 23 agosto, in cui era possibile prenotarsi gratuitamente per assistere a spettacoli di cantanti provenienti da tutta la Campania.</a:t>
            </a:r>
            <a:endParaRPr/>
          </a:p>
          <a:p>
            <a:pPr indent="-102552" lvl="0" marL="91440" rtl="0" algn="l">
              <a:lnSpc>
                <a:spcPct val="110000"/>
              </a:lnSpc>
              <a:spcBef>
                <a:spcPts val="1400"/>
              </a:spcBef>
              <a:spcAft>
                <a:spcPts val="0"/>
              </a:spcAft>
              <a:buSzPct val="100000"/>
              <a:buChar char=" "/>
            </a:pPr>
            <a:br>
              <a:rPr lang="it-IT"/>
            </a:br>
            <a:r>
              <a:rPr lang="it-IT"/>
              <a:t>Il Parco del Poggio nasceva quindi anche per uno scopo ludico, dotato di tutto il necessario affinché si attuassero questi concerti; adesso in questa zona non rimane che un lago prosciugato, una piattaforma di legno inutile e delle transenne che vietano il passaggio.</a:t>
            </a:r>
            <a:endParaRPr/>
          </a:p>
        </p:txBody>
      </p:sp>
      <p:sp>
        <p:nvSpPr>
          <p:cNvPr id="227" name="Google Shape;227;p10"/>
          <p:cNvSpPr txBox="1"/>
          <p:nvPr>
            <p:ph idx="2" type="body"/>
          </p:nvPr>
        </p:nvSpPr>
        <p:spPr>
          <a:xfrm>
            <a:off x="643465" y="3715438"/>
            <a:ext cx="3517567" cy="2365114"/>
          </a:xfrm>
          <a:prstGeom prst="rect">
            <a:avLst/>
          </a:prstGeom>
          <a:noFill/>
          <a:ln>
            <a:noFill/>
          </a:ln>
        </p:spPr>
        <p:txBody>
          <a:bodyPr anchorCtr="0" anchor="t" bIns="45700" lIns="91425" spcFirstLastPara="1" rIns="91425" wrap="square" tIns="45700">
            <a:normAutofit/>
          </a:bodyPr>
          <a:lstStyle/>
          <a:p>
            <a:pPr indent="-228600" lvl="0" marL="457200" rtl="0" algn="l">
              <a:lnSpc>
                <a:spcPct val="110000"/>
              </a:lnSpc>
              <a:spcBef>
                <a:spcPts val="1200"/>
              </a:spcBef>
              <a:spcAft>
                <a:spcPts val="0"/>
              </a:spcAft>
              <a:buSzPts val="1800"/>
              <a:buNone/>
            </a:pPr>
            <a:r>
              <a:t/>
            </a:r>
            <a:endParaRPr/>
          </a:p>
        </p:txBody>
      </p:sp>
      <p:pic>
        <p:nvPicPr>
          <p:cNvPr id="228" name="Google Shape;228;p10"/>
          <p:cNvPicPr preferRelativeResize="0"/>
          <p:nvPr/>
        </p:nvPicPr>
        <p:blipFill rotWithShape="1">
          <a:blip r:embed="rId3">
            <a:alphaModFix/>
          </a:blip>
          <a:srcRect b="0" l="0" r="0" t="0"/>
          <a:stretch/>
        </p:blipFill>
        <p:spPr>
          <a:xfrm>
            <a:off x="643464" y="786383"/>
            <a:ext cx="3517567" cy="2247900"/>
          </a:xfrm>
          <a:prstGeom prst="rect">
            <a:avLst/>
          </a:prstGeom>
          <a:noFill/>
          <a:ln>
            <a:noFill/>
          </a:ln>
        </p:spPr>
      </p:pic>
      <p:pic>
        <p:nvPicPr>
          <p:cNvPr id="229" name="Google Shape;229;p10"/>
          <p:cNvPicPr preferRelativeResize="0"/>
          <p:nvPr/>
        </p:nvPicPr>
        <p:blipFill rotWithShape="1">
          <a:blip r:embed="rId4">
            <a:alphaModFix/>
          </a:blip>
          <a:srcRect b="0" l="0" r="0" t="0"/>
          <a:stretch/>
        </p:blipFill>
        <p:spPr>
          <a:xfrm>
            <a:off x="643464" y="3715438"/>
            <a:ext cx="3517567" cy="2447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dcf5aa543e_0_10"/>
          <p:cNvSpPr txBox="1"/>
          <p:nvPr>
            <p:ph type="title"/>
          </p:nvPr>
        </p:nvSpPr>
        <p:spPr>
          <a:xfrm>
            <a:off x="643475" y="884047"/>
            <a:ext cx="3517500" cy="1098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48148"/>
              <a:buNone/>
            </a:pPr>
            <a:r>
              <a:t/>
            </a:r>
            <a:endParaRPr sz="2700"/>
          </a:p>
          <a:p>
            <a:pPr indent="0" lvl="0" marL="0" rtl="0" algn="l">
              <a:lnSpc>
                <a:spcPct val="90000"/>
              </a:lnSpc>
              <a:spcBef>
                <a:spcPts val="0"/>
              </a:spcBef>
              <a:spcAft>
                <a:spcPts val="0"/>
              </a:spcAft>
              <a:buSzPct val="111111"/>
              <a:buNone/>
            </a:pPr>
            <a:r>
              <a:rPr lang="it-IT"/>
              <a:t>Arena </a:t>
            </a:r>
            <a:endParaRPr/>
          </a:p>
          <a:p>
            <a:pPr indent="0" lvl="0" marL="0" rtl="0" algn="l">
              <a:lnSpc>
                <a:spcPct val="90000"/>
              </a:lnSpc>
              <a:spcBef>
                <a:spcPts val="0"/>
              </a:spcBef>
              <a:spcAft>
                <a:spcPts val="0"/>
              </a:spcAft>
              <a:buSzPct val="111111"/>
              <a:buNone/>
            </a:pPr>
            <a:r>
              <a:rPr lang="it-IT"/>
              <a:t>modernissima</a:t>
            </a:r>
            <a:endParaRPr/>
          </a:p>
        </p:txBody>
      </p:sp>
      <p:sp>
        <p:nvSpPr>
          <p:cNvPr id="236" name="Google Shape;236;gdcf5aa543e_0_10"/>
          <p:cNvSpPr txBox="1"/>
          <p:nvPr>
            <p:ph idx="1" type="body"/>
          </p:nvPr>
        </p:nvSpPr>
        <p:spPr>
          <a:xfrm>
            <a:off x="5458984" y="812799"/>
            <a:ext cx="5928300" cy="52947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Clr>
                <a:schemeClr val="dk1"/>
              </a:buClr>
              <a:buSzPts val="1100"/>
              <a:buFont typeface="Arial"/>
              <a:buNone/>
            </a:pPr>
            <a:r>
              <a:rPr lang="it-IT" sz="1600">
                <a:solidFill>
                  <a:schemeClr val="dk1"/>
                </a:solidFill>
                <a:latin typeface="Arial"/>
                <a:ea typeface="Arial"/>
                <a:cs typeface="Arial"/>
                <a:sym typeface="Arial"/>
              </a:rPr>
              <a:t>Torna il cinema al Parco del Poggio. Dopo il forfait di “Accordi &amp; Disaccordi”, rassegna di Pietro Pizzimento che per quindici anni ha gestito l’unica platea napoletana per le proiezioni estive, si riaccende il maxischermo dei Colli Aminei. Con un nuovo nome, “Arena Modernissima”, e una nuova guida, il produttore Luciano Stella e la sua società “Hart”. Per un cartellone di ben 44 film, da venerdì 7 fino al 13 settembre, a volte anche con due proiezioni al giorno.</a:t>
            </a:r>
            <a:endParaRPr sz="16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it-IT" sz="1600">
                <a:solidFill>
                  <a:schemeClr val="dk1"/>
                </a:solidFill>
                <a:latin typeface="Arial"/>
                <a:ea typeface="Arial"/>
                <a:cs typeface="Arial"/>
                <a:sym typeface="Arial"/>
              </a:rPr>
              <a:t>Con un occhio speciale rivolto anche alla musica: ad ogni intervallo, infatti, saranno proiettati video di artisti e gruppi napoletani emergenti, molto diffusi in rete e appositamente adattati ad una risoluzione da maxischermo.</a:t>
            </a:r>
            <a:endParaRPr sz="1600"/>
          </a:p>
        </p:txBody>
      </p:sp>
      <p:sp>
        <p:nvSpPr>
          <p:cNvPr id="237" name="Google Shape;237;gdcf5aa543e_0_10"/>
          <p:cNvSpPr txBox="1"/>
          <p:nvPr>
            <p:ph idx="2" type="body"/>
          </p:nvPr>
        </p:nvSpPr>
        <p:spPr>
          <a:xfrm>
            <a:off x="643475" y="3115500"/>
            <a:ext cx="3517500" cy="29922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1200"/>
              </a:spcBef>
              <a:spcAft>
                <a:spcPts val="200"/>
              </a:spcAft>
              <a:buSzPts val="1800"/>
              <a:buNone/>
            </a:pPr>
            <a:r>
              <a:t/>
            </a:r>
            <a:endParaRPr/>
          </a:p>
        </p:txBody>
      </p:sp>
      <p:pic>
        <p:nvPicPr>
          <p:cNvPr id="238" name="Google Shape;238;gdcf5aa543e_0_10"/>
          <p:cNvPicPr preferRelativeResize="0"/>
          <p:nvPr/>
        </p:nvPicPr>
        <p:blipFill rotWithShape="1">
          <a:blip r:embed="rId3">
            <a:alphaModFix/>
          </a:blip>
          <a:srcRect b="0" l="0" r="0" t="0"/>
          <a:stretch/>
        </p:blipFill>
        <p:spPr>
          <a:xfrm>
            <a:off x="643475" y="3115500"/>
            <a:ext cx="3517500" cy="291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dd31fc6855_0_8"/>
          <p:cNvSpPr txBox="1"/>
          <p:nvPr>
            <p:ph type="title"/>
          </p:nvPr>
        </p:nvSpPr>
        <p:spPr>
          <a:xfrm>
            <a:off x="643466" y="786383"/>
            <a:ext cx="3517500" cy="20940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it-IT"/>
              <a:t>Considerazioni finali</a:t>
            </a:r>
            <a:endParaRPr/>
          </a:p>
        </p:txBody>
      </p:sp>
      <p:sp>
        <p:nvSpPr>
          <p:cNvPr id="245" name="Google Shape;245;gdd31fc6855_0_8"/>
          <p:cNvSpPr txBox="1"/>
          <p:nvPr>
            <p:ph idx="2" type="body"/>
          </p:nvPr>
        </p:nvSpPr>
        <p:spPr>
          <a:xfrm>
            <a:off x="643475" y="3043050"/>
            <a:ext cx="3517500" cy="3815100"/>
          </a:xfrm>
          <a:prstGeom prst="rect">
            <a:avLst/>
          </a:prstGeom>
        </p:spPr>
        <p:txBody>
          <a:bodyPr anchorCtr="0" anchor="t" bIns="45700" lIns="91425" spcFirstLastPara="1" rIns="91425" wrap="square" tIns="45700">
            <a:noAutofit/>
          </a:bodyPr>
          <a:lstStyle/>
          <a:p>
            <a:pPr indent="0" lvl="0" marL="0" rtl="0" algn="l">
              <a:lnSpc>
                <a:spcPct val="105000"/>
              </a:lnSpc>
              <a:spcBef>
                <a:spcPts val="1200"/>
              </a:spcBef>
              <a:spcAft>
                <a:spcPts val="0"/>
              </a:spcAft>
              <a:buClr>
                <a:schemeClr val="dk1"/>
              </a:buClr>
              <a:buSzPts val="688"/>
              <a:buFont typeface="Arial"/>
              <a:buNone/>
            </a:pPr>
            <a:r>
              <a:rPr lang="it-IT" sz="1225"/>
              <a:t>Il nostro viaggio finisce qui ma la nostra “missione” continua. Prenderci cura del nostro parco da oggi sarà un nostro impegno.</a:t>
            </a:r>
            <a:endParaRPr sz="1225"/>
          </a:p>
          <a:p>
            <a:pPr indent="0" lvl="0" marL="0" rtl="0" algn="l">
              <a:lnSpc>
                <a:spcPct val="105000"/>
              </a:lnSpc>
              <a:spcBef>
                <a:spcPts val="1200"/>
              </a:spcBef>
              <a:spcAft>
                <a:spcPts val="1200"/>
              </a:spcAft>
              <a:buSzPts val="688"/>
              <a:buNone/>
            </a:pPr>
            <a:r>
              <a:rPr lang="it-IT" sz="1225"/>
              <a:t>Ringraziamo la Dott.ssa Vicedomini per averci accompagnato e supportato in questa avventura, facendoci riscoprire luoghi e paesaggi del nostro territorio troppe volte dimenticati e non valorizzati. Quest’esperienza sottolinea l’importanza di prendersi cura di luoghi, monumenti e opere d’arte che fanno parte della nostra tradizione culturale e che sono unici e caratteristici di determinati luoghi.</a:t>
            </a:r>
            <a:endParaRPr sz="1225"/>
          </a:p>
        </p:txBody>
      </p:sp>
      <p:pic>
        <p:nvPicPr>
          <p:cNvPr id="246" name="Google Shape;246;gdd31fc6855_0_8"/>
          <p:cNvPicPr preferRelativeResize="0"/>
          <p:nvPr/>
        </p:nvPicPr>
        <p:blipFill>
          <a:blip r:embed="rId3">
            <a:alphaModFix/>
          </a:blip>
          <a:stretch>
            <a:fillRect/>
          </a:stretch>
        </p:blipFill>
        <p:spPr>
          <a:xfrm>
            <a:off x="5682540" y="0"/>
            <a:ext cx="4955658" cy="3322324"/>
          </a:xfrm>
          <a:prstGeom prst="rect">
            <a:avLst/>
          </a:prstGeom>
          <a:noFill/>
          <a:ln>
            <a:noFill/>
          </a:ln>
        </p:spPr>
      </p:pic>
      <p:pic>
        <p:nvPicPr>
          <p:cNvPr id="247" name="Google Shape;247;gdd31fc6855_0_8"/>
          <p:cNvPicPr preferRelativeResize="0"/>
          <p:nvPr/>
        </p:nvPicPr>
        <p:blipFill>
          <a:blip r:embed="rId4">
            <a:alphaModFix/>
          </a:blip>
          <a:stretch>
            <a:fillRect/>
          </a:stretch>
        </p:blipFill>
        <p:spPr>
          <a:xfrm>
            <a:off x="5682550" y="3305952"/>
            <a:ext cx="4955648" cy="3552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dd31fc6855_0_20"/>
          <p:cNvSpPr txBox="1"/>
          <p:nvPr>
            <p:ph type="title"/>
          </p:nvPr>
        </p:nvSpPr>
        <p:spPr>
          <a:xfrm>
            <a:off x="643466" y="786383"/>
            <a:ext cx="3517500" cy="20940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it-IT"/>
              <a:t>Hanno realizzato il progetto gli alunni della IIF:</a:t>
            </a:r>
            <a:endParaRPr/>
          </a:p>
        </p:txBody>
      </p:sp>
      <p:sp>
        <p:nvSpPr>
          <p:cNvPr id="254" name="Google Shape;254;gdd31fc6855_0_20"/>
          <p:cNvSpPr txBox="1"/>
          <p:nvPr>
            <p:ph idx="1" type="body"/>
          </p:nvPr>
        </p:nvSpPr>
        <p:spPr>
          <a:xfrm>
            <a:off x="4679175" y="0"/>
            <a:ext cx="7512900" cy="6858000"/>
          </a:xfrm>
          <a:prstGeom prst="rect">
            <a:avLst/>
          </a:prstGeom>
        </p:spPr>
        <p:txBody>
          <a:bodyPr anchorCtr="0" anchor="t" bIns="45700" lIns="0" spcFirstLastPara="1" rIns="0" wrap="square" tIns="45700">
            <a:normAutofit/>
          </a:bodyPr>
          <a:lstStyle/>
          <a:p>
            <a:pPr indent="0" lvl="0" marL="0" rtl="0" algn="l">
              <a:lnSpc>
                <a:spcPct val="115000"/>
              </a:lnSpc>
              <a:spcBef>
                <a:spcPts val="1800"/>
              </a:spcBef>
              <a:spcAft>
                <a:spcPts val="0"/>
              </a:spcAft>
              <a:buClr>
                <a:schemeClr val="dk1"/>
              </a:buClr>
              <a:buSzPts val="1100"/>
              <a:buFont typeface="Arial"/>
              <a:buNone/>
            </a:pPr>
            <a:r>
              <a:rPr lang="it-IT" sz="1600">
                <a:solidFill>
                  <a:schemeClr val="dk1"/>
                </a:solidFill>
                <a:latin typeface="Arial"/>
                <a:ea typeface="Arial"/>
                <a:cs typeface="Arial"/>
                <a:sym typeface="Arial"/>
              </a:rPr>
              <a:t>Foto</a:t>
            </a:r>
            <a:endParaRPr sz="1600">
              <a:solidFill>
                <a:schemeClr val="dk1"/>
              </a:solidFill>
              <a:latin typeface="Arial"/>
              <a:ea typeface="Arial"/>
              <a:cs typeface="Arial"/>
              <a:sym typeface="Arial"/>
            </a:endParaRPr>
          </a:p>
          <a:p>
            <a:pPr indent="-298450" lvl="0" marL="457200" rtl="0" algn="l">
              <a:lnSpc>
                <a:spcPct val="115000"/>
              </a:lnSpc>
              <a:spcBef>
                <a:spcPts val="60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3">
                  <a:extLst>
                    <a:ext uri="{A12FA001-AC4F-418D-AE19-62706E023703}">
                      <ahyp:hlinkClr val="tx"/>
                    </a:ext>
                  </a:extLst>
                </a:hlinkClick>
              </a:rPr>
              <a:t>Roberta Borriello</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4">
                  <a:extLst>
                    <a:ext uri="{A12FA001-AC4F-418D-AE19-62706E023703}">
                      <ahyp:hlinkClr val="tx"/>
                    </a:ext>
                  </a:extLst>
                </a:hlinkClick>
              </a:rPr>
              <a:t>Roberta De Rosa</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5">
                  <a:extLst>
                    <a:ext uri="{A12FA001-AC4F-418D-AE19-62706E023703}">
                      <ahyp:hlinkClr val="tx"/>
                    </a:ext>
                  </a:extLst>
                </a:hlinkClick>
              </a:rPr>
              <a:t>Nancy Fedele</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6">
                  <a:extLst>
                    <a:ext uri="{A12FA001-AC4F-418D-AE19-62706E023703}">
                      <ahyp:hlinkClr val="tx"/>
                    </a:ext>
                  </a:extLst>
                </a:hlinkClick>
              </a:rPr>
              <a:t>Andrea Granata</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7">
                  <a:extLst>
                    <a:ext uri="{A12FA001-AC4F-418D-AE19-62706E023703}">
                      <ahyp:hlinkClr val="tx"/>
                    </a:ext>
                  </a:extLst>
                </a:hlinkClick>
              </a:rPr>
              <a:t>Flavia Aletta</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it-IT" sz="1600">
                <a:solidFill>
                  <a:schemeClr val="dk1"/>
                </a:solidFill>
                <a:latin typeface="Arial"/>
                <a:ea typeface="Arial"/>
                <a:cs typeface="Arial"/>
                <a:sym typeface="Arial"/>
              </a:rPr>
              <a:t>Notizie</a:t>
            </a:r>
            <a:endParaRPr sz="1600">
              <a:solidFill>
                <a:schemeClr val="dk1"/>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it-IT" sz="1400">
                <a:solidFill>
                  <a:srgbClr val="434343"/>
                </a:solidFill>
                <a:latin typeface="Arial"/>
                <a:ea typeface="Arial"/>
                <a:cs typeface="Arial"/>
                <a:sym typeface="Arial"/>
              </a:rPr>
              <a:t>	Cultura e divertimento:</a:t>
            </a:r>
            <a:endParaRPr sz="1400">
              <a:solidFill>
                <a:srgbClr val="434343"/>
              </a:solidFill>
              <a:latin typeface="Arial"/>
              <a:ea typeface="Arial"/>
              <a:cs typeface="Arial"/>
              <a:sym typeface="Arial"/>
            </a:endParaRPr>
          </a:p>
          <a:p>
            <a:pPr indent="-298450" lvl="0" marL="914400" rtl="0" algn="l">
              <a:lnSpc>
                <a:spcPct val="115000"/>
              </a:lnSpc>
              <a:spcBef>
                <a:spcPts val="40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8">
                  <a:extLst>
                    <a:ext uri="{A12FA001-AC4F-418D-AE19-62706E023703}">
                      <ahyp:hlinkClr val="tx"/>
                    </a:ext>
                  </a:extLst>
                </a:hlinkClick>
              </a:rPr>
              <a:t>Giovanni Emilio</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9">
                  <a:extLst>
                    <a:ext uri="{A12FA001-AC4F-418D-AE19-62706E023703}">
                      <ahyp:hlinkClr val="tx"/>
                    </a:ext>
                  </a:extLst>
                </a:hlinkClick>
              </a:rPr>
              <a:t>Antonio Foresta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0">
                  <a:extLst>
                    <a:ext uri="{A12FA001-AC4F-418D-AE19-62706E023703}">
                      <ahyp:hlinkClr val="tx"/>
                    </a:ext>
                  </a:extLst>
                </a:hlinkClick>
              </a:rPr>
              <a:t>Curzio Mattia Palanca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1">
                  <a:extLst>
                    <a:ext uri="{A12FA001-AC4F-418D-AE19-62706E023703}">
                      <ahyp:hlinkClr val="tx"/>
                    </a:ext>
                  </a:extLst>
                </a:hlinkClick>
              </a:rPr>
              <a:t>Alessandro Perruni</a:t>
            </a:r>
            <a:endParaRPr sz="1100">
              <a:solidFill>
                <a:schemeClr val="dk1"/>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it-IT" sz="1400">
                <a:solidFill>
                  <a:srgbClr val="434343"/>
                </a:solidFill>
                <a:latin typeface="Arial"/>
                <a:ea typeface="Arial"/>
                <a:cs typeface="Arial"/>
                <a:sym typeface="Arial"/>
              </a:rPr>
              <a:t>	Botanica:</a:t>
            </a:r>
            <a:endParaRPr sz="1400">
              <a:solidFill>
                <a:srgbClr val="434343"/>
              </a:solidFill>
              <a:latin typeface="Arial"/>
              <a:ea typeface="Arial"/>
              <a:cs typeface="Arial"/>
              <a:sym typeface="Arial"/>
            </a:endParaRPr>
          </a:p>
          <a:p>
            <a:pPr indent="-298450" lvl="0" marL="914400" rtl="0" algn="l">
              <a:lnSpc>
                <a:spcPct val="115000"/>
              </a:lnSpc>
              <a:spcBef>
                <a:spcPts val="40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2">
                  <a:extLst>
                    <a:ext uri="{A12FA001-AC4F-418D-AE19-62706E023703}">
                      <ahyp:hlinkClr val="tx"/>
                    </a:ext>
                  </a:extLst>
                </a:hlinkClick>
              </a:rPr>
              <a:t>Gennaro Cirella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3">
                  <a:extLst>
                    <a:ext uri="{A12FA001-AC4F-418D-AE19-62706E023703}">
                      <ahyp:hlinkClr val="tx"/>
                    </a:ext>
                  </a:extLst>
                </a:hlinkClick>
              </a:rPr>
              <a:t>Fabrizio Miserini</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4">
                  <a:extLst>
                    <a:ext uri="{A12FA001-AC4F-418D-AE19-62706E023703}">
                      <ahyp:hlinkClr val="tx"/>
                    </a:ext>
                  </a:extLst>
                </a:hlinkClick>
              </a:rPr>
              <a:t>Vincenzo Musella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5">
                  <a:extLst>
                    <a:ext uri="{A12FA001-AC4F-418D-AE19-62706E023703}">
                      <ahyp:hlinkClr val="tx"/>
                    </a:ext>
                  </a:extLst>
                </a:hlinkClick>
              </a:rPr>
              <a:t>Arcangelo Puca</a:t>
            </a:r>
            <a:endParaRPr sz="1100">
              <a:solidFill>
                <a:schemeClr val="dk1"/>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it-IT" sz="1400">
                <a:solidFill>
                  <a:srgbClr val="434343"/>
                </a:solidFill>
                <a:latin typeface="Arial"/>
                <a:ea typeface="Arial"/>
                <a:cs typeface="Arial"/>
                <a:sym typeface="Arial"/>
              </a:rPr>
              <a:t>	Posizione e storia:</a:t>
            </a:r>
            <a:endParaRPr sz="1400">
              <a:solidFill>
                <a:srgbClr val="434343"/>
              </a:solidFill>
              <a:latin typeface="Arial"/>
              <a:ea typeface="Arial"/>
              <a:cs typeface="Arial"/>
              <a:sym typeface="Arial"/>
            </a:endParaRPr>
          </a:p>
          <a:p>
            <a:pPr indent="-298450" lvl="0" marL="914400" rtl="0" algn="l">
              <a:lnSpc>
                <a:spcPct val="115000"/>
              </a:lnSpc>
              <a:spcBef>
                <a:spcPts val="40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6">
                  <a:extLst>
                    <a:ext uri="{A12FA001-AC4F-418D-AE19-62706E023703}">
                      <ahyp:hlinkClr val="tx"/>
                    </a:ext>
                  </a:extLst>
                </a:hlinkClick>
              </a:rPr>
              <a:t>Lucio Bortoletto</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7">
                  <a:extLst>
                    <a:ext uri="{A12FA001-AC4F-418D-AE19-62706E023703}">
                      <ahyp:hlinkClr val="tx"/>
                    </a:ext>
                  </a:extLst>
                </a:hlinkClick>
              </a:rPr>
              <a:t>Giacomo D'Alisa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8">
                  <a:extLst>
                    <a:ext uri="{A12FA001-AC4F-418D-AE19-62706E023703}">
                      <ahyp:hlinkClr val="tx"/>
                    </a:ext>
                  </a:extLst>
                </a:hlinkClick>
              </a:rPr>
              <a:t>Lavinia Giudici</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19">
                  <a:extLst>
                    <a:ext uri="{A12FA001-AC4F-418D-AE19-62706E023703}">
                      <ahyp:hlinkClr val="tx"/>
                    </a:ext>
                  </a:extLst>
                </a:hlinkClick>
              </a:rPr>
              <a:t>Alessandra Leva</a:t>
            </a:r>
            <a:endParaRPr sz="1100">
              <a:solidFill>
                <a:schemeClr val="dk1"/>
              </a:solidFill>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Font typeface="Arial"/>
              <a:buChar char="●"/>
            </a:pPr>
            <a:r>
              <a:rPr lang="it-IT" sz="1100" u="sng">
                <a:solidFill>
                  <a:srgbClr val="1155CC"/>
                </a:solidFill>
                <a:latin typeface="Arial"/>
                <a:ea typeface="Arial"/>
                <a:cs typeface="Arial"/>
                <a:sym typeface="Arial"/>
                <a:hlinkClick r:id="rId20">
                  <a:extLst>
                    <a:ext uri="{A12FA001-AC4F-418D-AE19-62706E023703}">
                      <ahyp:hlinkClr val="tx"/>
                    </a:ext>
                  </a:extLst>
                </a:hlinkClick>
              </a:rPr>
              <a:t>Cristian Pirozzi</a:t>
            </a:r>
            <a:endParaRPr sz="1100">
              <a:solidFill>
                <a:schemeClr val="dk1"/>
              </a:solidFill>
              <a:latin typeface="Arial"/>
              <a:ea typeface="Arial"/>
              <a:cs typeface="Arial"/>
              <a:sym typeface="Arial"/>
            </a:endParaRPr>
          </a:p>
          <a:p>
            <a:pPr indent="0" lvl="0" marL="0" rtl="0" algn="l">
              <a:spcBef>
                <a:spcPts val="1200"/>
              </a:spcBef>
              <a:spcAft>
                <a:spcPts val="0"/>
              </a:spcAft>
              <a:buNone/>
            </a:pPr>
            <a:r>
              <a:t/>
            </a:r>
            <a:endParaRPr/>
          </a:p>
        </p:txBody>
      </p:sp>
      <p:pic>
        <p:nvPicPr>
          <p:cNvPr id="255" name="Google Shape;255;gdd31fc6855_0_20"/>
          <p:cNvPicPr preferRelativeResize="0"/>
          <p:nvPr/>
        </p:nvPicPr>
        <p:blipFill rotWithShape="1">
          <a:blip r:embed="rId21">
            <a:alphaModFix/>
          </a:blip>
          <a:srcRect b="21875" l="0" r="0" t="21875"/>
          <a:stretch/>
        </p:blipFill>
        <p:spPr>
          <a:xfrm>
            <a:off x="0" y="3348625"/>
            <a:ext cx="4679174" cy="35093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4"/>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BACKSTAGE</a:t>
            </a:r>
            <a:endParaRPr/>
          </a:p>
        </p:txBody>
      </p:sp>
      <p:pic>
        <p:nvPicPr>
          <p:cNvPr id="108" name="Google Shape;108;p24"/>
          <p:cNvPicPr preferRelativeResize="0"/>
          <p:nvPr/>
        </p:nvPicPr>
        <p:blipFill rotWithShape="1">
          <a:blip r:embed="rId3">
            <a:alphaModFix/>
          </a:blip>
          <a:srcRect b="0" l="0" r="0" t="0"/>
          <a:stretch/>
        </p:blipFill>
        <p:spPr>
          <a:xfrm>
            <a:off x="4661300" y="1460188"/>
            <a:ext cx="3911198" cy="3937628"/>
          </a:xfrm>
          <a:prstGeom prst="rect">
            <a:avLst/>
          </a:prstGeom>
          <a:noFill/>
          <a:ln>
            <a:noFill/>
          </a:ln>
        </p:spPr>
      </p:pic>
      <p:pic>
        <p:nvPicPr>
          <p:cNvPr id="109" name="Google Shape;109;p24"/>
          <p:cNvPicPr preferRelativeResize="0"/>
          <p:nvPr/>
        </p:nvPicPr>
        <p:blipFill rotWithShape="1">
          <a:blip r:embed="rId4">
            <a:alphaModFix/>
          </a:blip>
          <a:srcRect b="0" l="0" r="0" t="0"/>
          <a:stretch/>
        </p:blipFill>
        <p:spPr>
          <a:xfrm>
            <a:off x="8572500" y="1460200"/>
            <a:ext cx="3619500" cy="3937625"/>
          </a:xfrm>
          <a:prstGeom prst="rect">
            <a:avLst/>
          </a:prstGeom>
          <a:noFill/>
          <a:ln>
            <a:noFill/>
          </a:ln>
        </p:spPr>
      </p:pic>
      <p:sp>
        <p:nvSpPr>
          <p:cNvPr id="110" name="Google Shape;110;p24"/>
          <p:cNvSpPr txBox="1"/>
          <p:nvPr>
            <p:ph idx="2" type="body"/>
          </p:nvPr>
        </p:nvSpPr>
        <p:spPr>
          <a:xfrm>
            <a:off x="643475" y="3043050"/>
            <a:ext cx="3517500" cy="38151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1200"/>
              </a:spcBef>
              <a:spcAft>
                <a:spcPts val="0"/>
              </a:spcAft>
              <a:buSzPts val="1946"/>
              <a:buNone/>
            </a:pPr>
            <a:r>
              <a:rPr lang="it-IT" sz="1600">
                <a:latin typeface="Calibri"/>
                <a:ea typeface="Calibri"/>
                <a:cs typeface="Calibri"/>
                <a:sym typeface="Calibri"/>
              </a:rPr>
              <a:t>Siamo partiti da un lavoro di</a:t>
            </a:r>
            <a:r>
              <a:rPr lang="it-IT" sz="1600">
                <a:latin typeface="Calibri"/>
                <a:ea typeface="Calibri"/>
                <a:cs typeface="Calibri"/>
                <a:sym typeface="Calibri"/>
              </a:rPr>
              <a:t> </a:t>
            </a:r>
            <a:r>
              <a:rPr lang="it-IT" sz="1600">
                <a:latin typeface="Calibri"/>
                <a:ea typeface="Calibri"/>
                <a:cs typeface="Calibri"/>
                <a:sym typeface="Calibri"/>
              </a:rPr>
              <a:t>ricerca  attraverso la divisione in gruppi. Ad ogni gruppo è stato affidato un argomento: Storia, botanica, spettacolo. Ognuno di noi ha svolto un lavoro di ricerca di notizie e raccolta d’immagini. Una volta procurato tutto il materiale abbiamo lavorato in classe per scegliere le immagini e le notizie più adatte alla presentazione del progetto</a:t>
            </a:r>
            <a:r>
              <a:rPr lang="it-IT" sz="1600">
                <a:latin typeface="Calibri"/>
                <a:ea typeface="Calibri"/>
                <a:cs typeface="Calibri"/>
                <a:sym typeface="Calibri"/>
              </a:rPr>
              <a:t>.</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5"/>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Dove si trova il Parco del Poggio</a:t>
            </a:r>
            <a:endParaRPr/>
          </a:p>
        </p:txBody>
      </p:sp>
      <p:sp>
        <p:nvSpPr>
          <p:cNvPr id="116" name="Google Shape;116;p25"/>
          <p:cNvSpPr txBox="1"/>
          <p:nvPr>
            <p:ph idx="2" type="body"/>
          </p:nvPr>
        </p:nvSpPr>
        <p:spPr>
          <a:xfrm>
            <a:off x="643475" y="3043050"/>
            <a:ext cx="3517500" cy="3815100"/>
          </a:xfrm>
          <a:prstGeom prst="rect">
            <a:avLst/>
          </a:prstGeom>
          <a:noFill/>
          <a:ln>
            <a:noFill/>
          </a:ln>
        </p:spPr>
        <p:txBody>
          <a:bodyPr anchorCtr="0" anchor="t" bIns="45700" lIns="91425" spcFirstLastPara="1" rIns="91425" wrap="square" tIns="45700">
            <a:noAutofit/>
          </a:bodyPr>
          <a:lstStyle/>
          <a:p>
            <a:pPr indent="0" lvl="0" marL="0" rtl="0" algn="just">
              <a:lnSpc>
                <a:spcPct val="110000"/>
              </a:lnSpc>
              <a:spcBef>
                <a:spcPts val="0"/>
              </a:spcBef>
              <a:spcAft>
                <a:spcPts val="0"/>
              </a:spcAft>
              <a:buSzPts val="1800"/>
              <a:buNone/>
            </a:pPr>
            <a:r>
              <a:rPr b="0" i="0" lang="it-IT" sz="1500" u="none" strike="noStrike">
                <a:solidFill>
                  <a:srgbClr val="F2F2F2"/>
                </a:solidFill>
                <a:latin typeface="Arial"/>
                <a:ea typeface="Arial"/>
                <a:cs typeface="Arial"/>
                <a:sym typeface="Arial"/>
              </a:rPr>
              <a:t>Sulla collina di Capodimonte a 195 m di altitudine si trova il Parco del Poggio, facente parte della zona del vallone che sale fino a San Rocco e ai Colli Aminei.</a:t>
            </a:r>
            <a:endParaRPr b="0" sz="1500">
              <a:solidFill>
                <a:srgbClr val="F2F2F2"/>
              </a:solidFill>
            </a:endParaRPr>
          </a:p>
          <a:p>
            <a:pPr indent="0" lvl="0" marL="0" rtl="0" algn="just">
              <a:lnSpc>
                <a:spcPct val="110000"/>
              </a:lnSpc>
              <a:spcBef>
                <a:spcPts val="0"/>
              </a:spcBef>
              <a:spcAft>
                <a:spcPts val="0"/>
              </a:spcAft>
              <a:buSzPts val="1800"/>
              <a:buNone/>
            </a:pPr>
            <a:r>
              <a:rPr b="0" i="0" lang="it-IT" sz="1500" u="none" strike="noStrike">
                <a:solidFill>
                  <a:srgbClr val="F2F2F2"/>
                </a:solidFill>
                <a:latin typeface="Arial"/>
                <a:ea typeface="Arial"/>
                <a:cs typeface="Arial"/>
                <a:sym typeface="Arial"/>
              </a:rPr>
              <a:t>Il Parco fa parte della Municipalità 3 nell’area Stella-San Carlo all’Arena ed è un esempio di recupero di un'area di cava, sottratta alla nuova edificazione che ha modificato tra gli anni 1960 e 1970 l'aspetto della zona. Il Parco, di grande impatto panoramico, si estende su una superficie di 40.000 m². E’ stato inaugurato nel 2001 dopo tre anni di lavori.</a:t>
            </a:r>
            <a:endParaRPr sz="1500">
              <a:solidFill>
                <a:srgbClr val="F2F2F2"/>
              </a:solidFill>
            </a:endParaRPr>
          </a:p>
        </p:txBody>
      </p:sp>
      <p:pic>
        <p:nvPicPr>
          <p:cNvPr id="117" name="Google Shape;117;p25"/>
          <p:cNvPicPr preferRelativeResize="0"/>
          <p:nvPr/>
        </p:nvPicPr>
        <p:blipFill rotWithShape="1">
          <a:blip r:embed="rId3">
            <a:alphaModFix/>
          </a:blip>
          <a:srcRect b="0" l="0" r="0" t="0"/>
          <a:stretch/>
        </p:blipFill>
        <p:spPr>
          <a:xfrm>
            <a:off x="4639100" y="1290263"/>
            <a:ext cx="7568100" cy="4339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6"/>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La mappa</a:t>
            </a:r>
            <a:endParaRPr/>
          </a:p>
        </p:txBody>
      </p:sp>
      <p:sp>
        <p:nvSpPr>
          <p:cNvPr id="123" name="Google Shape;123;p26"/>
          <p:cNvSpPr txBox="1"/>
          <p:nvPr>
            <p:ph idx="1" type="body"/>
          </p:nvPr>
        </p:nvSpPr>
        <p:spPr>
          <a:xfrm>
            <a:off x="6052873" y="876978"/>
            <a:ext cx="5928344" cy="5294757"/>
          </a:xfrm>
          <a:prstGeom prst="rect">
            <a:avLst/>
          </a:prstGeom>
          <a:noFill/>
          <a:ln>
            <a:noFill/>
          </a:ln>
        </p:spPr>
        <p:txBody>
          <a:bodyPr anchorCtr="0" anchor="t" bIns="45700" lIns="0" spcFirstLastPara="1" rIns="0" wrap="square" tIns="45700">
            <a:normAutofit/>
          </a:bodyPr>
          <a:lstStyle/>
          <a:p>
            <a:pPr indent="-228600" lvl="0" marL="457200" rtl="0" algn="l">
              <a:lnSpc>
                <a:spcPct val="110000"/>
              </a:lnSpc>
              <a:spcBef>
                <a:spcPts val="1200"/>
              </a:spcBef>
              <a:spcAft>
                <a:spcPts val="0"/>
              </a:spcAft>
              <a:buSzPts val="1800"/>
              <a:buNone/>
            </a:pPr>
            <a:r>
              <a:t/>
            </a:r>
            <a:endParaRPr/>
          </a:p>
        </p:txBody>
      </p:sp>
      <p:sp>
        <p:nvSpPr>
          <p:cNvPr id="124" name="Google Shape;124;p26"/>
          <p:cNvSpPr txBox="1"/>
          <p:nvPr>
            <p:ph idx="2" type="body"/>
          </p:nvPr>
        </p:nvSpPr>
        <p:spPr>
          <a:xfrm>
            <a:off x="643475" y="3043050"/>
            <a:ext cx="3517500" cy="38148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2084"/>
              <a:buNone/>
            </a:pPr>
            <a:r>
              <a:rPr b="0" i="0" lang="it-IT" sz="1600" u="none" strike="noStrike">
                <a:solidFill>
                  <a:schemeClr val="lt1"/>
                </a:solidFill>
                <a:latin typeface="Arial"/>
                <a:ea typeface="Arial"/>
                <a:cs typeface="Arial"/>
                <a:sym typeface="Arial"/>
              </a:rPr>
              <a:t>Il percorso principale si snoda in leggero declivio passando accanto al laghetto alimentato da cascatelle (ora non funzionanti) e realizzato sul fondo della cava, conducendo ai punti panoramici sotto i pergolati.</a:t>
            </a:r>
            <a:endParaRPr b="0" sz="1600">
              <a:solidFill>
                <a:schemeClr val="lt1"/>
              </a:solidFill>
            </a:endParaRPr>
          </a:p>
          <a:p>
            <a:pPr indent="0" lvl="0" marL="0" rtl="0" algn="just">
              <a:lnSpc>
                <a:spcPct val="100000"/>
              </a:lnSpc>
              <a:spcBef>
                <a:spcPts val="0"/>
              </a:spcBef>
              <a:spcAft>
                <a:spcPts val="0"/>
              </a:spcAft>
              <a:buSzPts val="2084"/>
              <a:buNone/>
            </a:pPr>
            <a:r>
              <a:rPr b="0" i="0" lang="it-IT" sz="1600" u="none" strike="noStrike">
                <a:solidFill>
                  <a:schemeClr val="lt1"/>
                </a:solidFill>
                <a:latin typeface="Arial"/>
                <a:ea typeface="Arial"/>
                <a:cs typeface="Arial"/>
                <a:sym typeface="Arial"/>
              </a:rPr>
              <a:t>Di fronte al laghetto si nota una tribuna semicircolare in pietra: qui venivano solitamente organizzate rassegne cinematografiche e audiovisive, soprattutto nelle calde serate estive. </a:t>
            </a:r>
            <a:endParaRPr b="0" sz="1600">
              <a:solidFill>
                <a:schemeClr val="lt1"/>
              </a:solidFill>
            </a:endParaRPr>
          </a:p>
          <a:p>
            <a:pPr indent="0" lvl="0" marL="0" rtl="0" algn="just">
              <a:lnSpc>
                <a:spcPct val="100000"/>
              </a:lnSpc>
              <a:spcBef>
                <a:spcPts val="0"/>
              </a:spcBef>
              <a:spcAft>
                <a:spcPts val="0"/>
              </a:spcAft>
              <a:buSzPts val="2084"/>
              <a:buNone/>
            </a:pPr>
            <a:r>
              <a:rPr b="0" i="0" lang="it-IT" sz="1600" u="none" strike="noStrike">
                <a:solidFill>
                  <a:schemeClr val="lt1"/>
                </a:solidFill>
                <a:latin typeface="Arial"/>
                <a:ea typeface="Arial"/>
                <a:cs typeface="Arial"/>
                <a:sym typeface="Arial"/>
              </a:rPr>
              <a:t>Il parco prosegue tra pergolati e percorsi "giardinati"</a:t>
            </a:r>
            <a:r>
              <a:rPr lang="it-IT" sz="1600">
                <a:solidFill>
                  <a:schemeClr val="lt1"/>
                </a:solidFill>
                <a:latin typeface="Arial"/>
                <a:ea typeface="Arial"/>
                <a:cs typeface="Arial"/>
                <a:sym typeface="Arial"/>
              </a:rPr>
              <a:t> </a:t>
            </a:r>
            <a:r>
              <a:rPr b="0" i="0" lang="it-IT" sz="1600" u="none" strike="noStrike">
                <a:solidFill>
                  <a:schemeClr val="lt1"/>
                </a:solidFill>
                <a:latin typeface="Arial"/>
                <a:ea typeface="Arial"/>
                <a:cs typeface="Arial"/>
                <a:sym typeface="Arial"/>
              </a:rPr>
              <a:t>tra ginestre, pini e flora mediterranea.</a:t>
            </a:r>
            <a:endParaRPr sz="1600"/>
          </a:p>
        </p:txBody>
      </p:sp>
      <p:pic>
        <p:nvPicPr>
          <p:cNvPr id="125" name="Google Shape;125;p26"/>
          <p:cNvPicPr preferRelativeResize="0"/>
          <p:nvPr/>
        </p:nvPicPr>
        <p:blipFill rotWithShape="1">
          <a:blip r:embed="rId3">
            <a:alphaModFix/>
          </a:blip>
          <a:srcRect b="0" l="0" r="0" t="0"/>
          <a:stretch/>
        </p:blipFill>
        <p:spPr>
          <a:xfrm>
            <a:off x="6052872" y="923460"/>
            <a:ext cx="5734050" cy="5248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7"/>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62626"/>
              </a:buClr>
              <a:buSzPts val="7600"/>
              <a:buFont typeface="Bookman Old Style"/>
              <a:buNone/>
            </a:pPr>
            <a:r>
              <a:t/>
            </a:r>
            <a:endParaRPr/>
          </a:p>
        </p:txBody>
      </p:sp>
      <p:sp>
        <p:nvSpPr>
          <p:cNvPr id="131" name="Google Shape;131;p27"/>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Autofit/>
          </a:bodyPr>
          <a:lstStyle/>
          <a:p>
            <a:pPr indent="-349250" lvl="0" marL="457200" rtl="0" algn="ctr">
              <a:lnSpc>
                <a:spcPct val="110000"/>
              </a:lnSpc>
              <a:spcBef>
                <a:spcPts val="1200"/>
              </a:spcBef>
              <a:spcAft>
                <a:spcPts val="0"/>
              </a:spcAft>
              <a:buSzPts val="2400"/>
              <a:buNone/>
            </a:pPr>
            <a:r>
              <a:rPr lang="it-IT" sz="5400">
                <a:solidFill>
                  <a:srgbClr val="00B050"/>
                </a:solidFill>
                <a:latin typeface="Meddon"/>
                <a:ea typeface="Meddon"/>
                <a:cs typeface="Meddon"/>
                <a:sym typeface="Meddon"/>
              </a:rPr>
              <a:t>Benvenuti al parco del Poggio</a:t>
            </a:r>
            <a:endParaRPr/>
          </a:p>
        </p:txBody>
      </p:sp>
      <p:pic>
        <p:nvPicPr>
          <p:cNvPr id="132" name="Google Shape;132;p27"/>
          <p:cNvPicPr preferRelativeResize="0"/>
          <p:nvPr/>
        </p:nvPicPr>
        <p:blipFill rotWithShape="1">
          <a:blip r:embed="rId3">
            <a:alphaModFix/>
          </a:blip>
          <a:srcRect b="0" l="0" r="0" t="0"/>
          <a:stretch/>
        </p:blipFill>
        <p:spPr>
          <a:xfrm>
            <a:off x="1097280" y="770323"/>
            <a:ext cx="10058400" cy="37168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8"/>
          <p:cNvSpPr txBox="1"/>
          <p:nvPr>
            <p:ph type="title"/>
          </p:nvPr>
        </p:nvSpPr>
        <p:spPr>
          <a:xfrm>
            <a:off x="643466" y="786383"/>
            <a:ext cx="3517500" cy="209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latin typeface="Meddon"/>
                <a:ea typeface="Meddon"/>
                <a:cs typeface="Meddon"/>
                <a:sym typeface="Meddon"/>
              </a:rPr>
              <a:t>La Storia</a:t>
            </a:r>
            <a:endParaRPr/>
          </a:p>
        </p:txBody>
      </p:sp>
      <p:sp>
        <p:nvSpPr>
          <p:cNvPr id="138" name="Google Shape;138;p28"/>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Autofit/>
          </a:bodyPr>
          <a:lstStyle/>
          <a:p>
            <a:pPr indent="-311150" lvl="0" marL="457200" rtl="0" algn="l">
              <a:lnSpc>
                <a:spcPct val="110000"/>
              </a:lnSpc>
              <a:spcBef>
                <a:spcPts val="0"/>
              </a:spcBef>
              <a:spcAft>
                <a:spcPts val="0"/>
              </a:spcAft>
              <a:buSzPts val="1300"/>
              <a:buChar char=" "/>
            </a:pPr>
            <a:r>
              <a:rPr b="0" i="0" lang="it-IT" sz="1300" u="none" strike="noStrike">
                <a:solidFill>
                  <a:srgbClr val="000000"/>
                </a:solidFill>
                <a:latin typeface="Arial"/>
                <a:ea typeface="Arial"/>
                <a:cs typeface="Arial"/>
                <a:sym typeface="Arial"/>
              </a:rPr>
              <a:t>La storia del Parco del Poggio comincia in realtà con una tragedia. L’intera zona, infatti, era conosciuta sin dal medioevo con il soprannome di “La Conocchia”. Questo termine era un nome comunissimo utilizzato dal popolo per indicare gli edifici antichi dalla forma circolare, esteticamente simili alla rocca per il filato (che, in latino medievale, erano indicati con “conuccla“). In tutta Italia ci sono infatti diverse conocchie, tutte chiamate così per la stessa ragione etimologica.</a:t>
            </a:r>
            <a:endParaRPr b="0" sz="1300"/>
          </a:p>
          <a:p>
            <a:pPr indent="-311150" lvl="0" marL="457200" rtl="0" algn="l">
              <a:lnSpc>
                <a:spcPct val="110000"/>
              </a:lnSpc>
              <a:spcBef>
                <a:spcPts val="0"/>
              </a:spcBef>
              <a:spcAft>
                <a:spcPts val="0"/>
              </a:spcAft>
              <a:buSzPts val="1300"/>
              <a:buChar char=" "/>
            </a:pPr>
            <a:r>
              <a:rPr b="0" i="0" lang="it-IT" sz="1300" u="none" strike="noStrike">
                <a:solidFill>
                  <a:srgbClr val="000000"/>
                </a:solidFill>
                <a:latin typeface="Arial"/>
                <a:ea typeface="Arial"/>
                <a:cs typeface="Arial"/>
                <a:sym typeface="Arial"/>
              </a:rPr>
              <a:t>Nel caso di quella del Parco del Poggio, parliamo di un mausoleo romano del I secolo d.C. che compare su tutte le guide del Grand Tour e, nel dopoguerra, si presentava davvero malconcio, ma ancora in piedi. Dimostra inoltre che la salita dello Scudillo, che poi fu chiusa nel 1989, era frequentata da circa 2000 anni. </a:t>
            </a:r>
            <a:endParaRPr b="0" sz="1300"/>
          </a:p>
          <a:p>
            <a:pPr indent="-311150" lvl="0" marL="457200" rtl="0" algn="l">
              <a:lnSpc>
                <a:spcPct val="110000"/>
              </a:lnSpc>
              <a:spcBef>
                <a:spcPts val="0"/>
              </a:spcBef>
              <a:spcAft>
                <a:spcPts val="0"/>
              </a:spcAft>
              <a:buSzPts val="1300"/>
              <a:buChar char=" "/>
            </a:pPr>
            <a:r>
              <a:rPr b="0" i="0" lang="it-IT" sz="1300" u="none" strike="noStrike">
                <a:solidFill>
                  <a:srgbClr val="000000"/>
                </a:solidFill>
                <a:latin typeface="Arial"/>
                <a:ea typeface="Arial"/>
                <a:cs typeface="Arial"/>
                <a:sym typeface="Arial"/>
              </a:rPr>
              <a:t>Nel 1965 avvenne l’irreparabile: la Conocchia fu abbattuta. Cadeva infatti nell’ennesima lottizzazione dei terreni per costruire gli edifici residenziali che oggi ricoprono le colline di Napoli. Con un panorama così bello alle spalle, avrebbe dovuto ospitare un palazzo panoramico. </a:t>
            </a:r>
            <a:endParaRPr b="0" sz="1300"/>
          </a:p>
          <a:p>
            <a:pPr indent="-311150" lvl="0" marL="457200" rtl="0" algn="l">
              <a:lnSpc>
                <a:spcPct val="110000"/>
              </a:lnSpc>
              <a:spcBef>
                <a:spcPts val="0"/>
              </a:spcBef>
              <a:spcAft>
                <a:spcPts val="0"/>
              </a:spcAft>
              <a:buSzPts val="1300"/>
              <a:buChar char=" "/>
            </a:pPr>
            <a:r>
              <a:rPr b="0" i="0" lang="it-IT" sz="1300" u="none" strike="noStrike">
                <a:solidFill>
                  <a:srgbClr val="000000"/>
                </a:solidFill>
                <a:latin typeface="Arial"/>
                <a:ea typeface="Arial"/>
                <a:cs typeface="Arial"/>
                <a:sym typeface="Arial"/>
              </a:rPr>
              <a:t>Roberto Pane, architetto e direttore della rivista Napoli Nobilissima, denunciò con un articolo il danno incalcolabile fatto alla Storia cittadina, annientata in nome di una ventina di anonime unità residenziali. Ne seguì un processo penale nei confronti del costruttore, che fu assolto. Il palazzo, però, non si costruì e al suo posto ora sorge il Parco del Poggio, creato per offrire ai cittadini una zona verde di svago, con l’aria pulita; infatti in passato i medici consigliavano proprio di respirare l’aria pulita di questa zona per guarire da alcune malattie.</a:t>
            </a:r>
            <a:endParaRPr sz="1300"/>
          </a:p>
        </p:txBody>
      </p:sp>
      <p:sp>
        <p:nvSpPr>
          <p:cNvPr id="139" name="Google Shape;139;p28"/>
          <p:cNvSpPr txBox="1"/>
          <p:nvPr>
            <p:ph idx="2" type="body"/>
          </p:nvPr>
        </p:nvSpPr>
        <p:spPr>
          <a:xfrm>
            <a:off x="643465" y="3043050"/>
            <a:ext cx="3517567" cy="3064505"/>
          </a:xfrm>
          <a:prstGeom prst="rect">
            <a:avLst/>
          </a:prstGeom>
          <a:noFill/>
          <a:ln>
            <a:noFill/>
          </a:ln>
        </p:spPr>
        <p:txBody>
          <a:bodyPr anchorCtr="0" anchor="t" bIns="45700" lIns="91425" spcFirstLastPara="1" rIns="91425" wrap="square" tIns="45700">
            <a:normAutofit/>
          </a:bodyPr>
          <a:lstStyle/>
          <a:p>
            <a:pPr indent="-228600" lvl="0" marL="457200" rtl="0" algn="l">
              <a:lnSpc>
                <a:spcPct val="110000"/>
              </a:lnSpc>
              <a:spcBef>
                <a:spcPts val="1200"/>
              </a:spcBef>
              <a:spcAft>
                <a:spcPts val="0"/>
              </a:spcAft>
              <a:buSzPts val="1800"/>
              <a:buNone/>
            </a:pPr>
            <a:r>
              <a:t/>
            </a:r>
            <a:endParaRPr/>
          </a:p>
        </p:txBody>
      </p:sp>
      <p:pic>
        <p:nvPicPr>
          <p:cNvPr id="140" name="Google Shape;140;p28"/>
          <p:cNvPicPr preferRelativeResize="0"/>
          <p:nvPr/>
        </p:nvPicPr>
        <p:blipFill rotWithShape="1">
          <a:blip r:embed="rId3">
            <a:alphaModFix/>
          </a:blip>
          <a:srcRect b="0" l="0" r="0" t="0"/>
          <a:stretch/>
        </p:blipFill>
        <p:spPr>
          <a:xfrm>
            <a:off x="655223" y="3043050"/>
            <a:ext cx="3505809" cy="30645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1"/>
          <p:cNvSpPr/>
          <p:nvPr/>
        </p:nvSpPr>
        <p:spPr>
          <a:xfrm>
            <a:off x="0" y="1"/>
            <a:ext cx="12192000"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46" name="Google Shape;146;p1"/>
          <p:cNvSpPr txBox="1"/>
          <p:nvPr>
            <p:ph type="ctrTitle"/>
          </p:nvPr>
        </p:nvSpPr>
        <p:spPr>
          <a:xfrm>
            <a:off x="5286999" y="118981"/>
            <a:ext cx="6253317" cy="251516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Bookman Old Style"/>
              <a:buNone/>
            </a:pPr>
            <a:r>
              <a:rPr lang="it-IT" sz="6000"/>
              <a:t>Parco Del Poggio: immersi nella natura</a:t>
            </a:r>
            <a:endParaRPr sz="6000"/>
          </a:p>
        </p:txBody>
      </p:sp>
      <p:sp>
        <p:nvSpPr>
          <p:cNvPr id="147" name="Google Shape;147;p1"/>
          <p:cNvSpPr txBox="1"/>
          <p:nvPr>
            <p:ph idx="1" type="subTitle"/>
          </p:nvPr>
        </p:nvSpPr>
        <p:spPr>
          <a:xfrm>
            <a:off x="5289753" y="4672739"/>
            <a:ext cx="6269347" cy="102149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2400"/>
              <a:buNone/>
            </a:pPr>
            <a:r>
              <a:rPr lang="it-IT" sz="2400">
                <a:solidFill>
                  <a:srgbClr val="262626"/>
                </a:solidFill>
              </a:rPr>
              <a:t> </a:t>
            </a:r>
            <a:endParaRPr sz="2400">
              <a:solidFill>
                <a:srgbClr val="262626"/>
              </a:solidFill>
            </a:endParaRPr>
          </a:p>
        </p:txBody>
      </p:sp>
      <p:cxnSp>
        <p:nvCxnSpPr>
          <p:cNvPr id="148" name="Google Shape;148;p1"/>
          <p:cNvCxnSpPr/>
          <p:nvPr/>
        </p:nvCxnSpPr>
        <p:spPr>
          <a:xfrm>
            <a:off x="5427754" y="4498925"/>
            <a:ext cx="5636107" cy="0"/>
          </a:xfrm>
          <a:prstGeom prst="straightConnector1">
            <a:avLst/>
          </a:prstGeom>
          <a:noFill/>
          <a:ln cap="flat" cmpd="sng" w="12700">
            <a:solidFill>
              <a:srgbClr val="3F3F3F"/>
            </a:solidFill>
            <a:prstDash val="solid"/>
            <a:round/>
            <a:headEnd len="sm" w="sm" type="none"/>
            <a:tailEnd len="sm" w="sm" type="none"/>
          </a:ln>
        </p:spPr>
      </p:cxnSp>
      <p:pic>
        <p:nvPicPr>
          <p:cNvPr descr="https://pixnio.com/free-images/flora-plants/fruits/strawberries-pictures/texas-madrone-or-marina-strawberry-tree-plant-fruits-arbutus-xalapensis-725x492.jpg" id="149" name="Google Shape;149;p1"/>
          <p:cNvPicPr preferRelativeResize="0"/>
          <p:nvPr/>
        </p:nvPicPr>
        <p:blipFill rotWithShape="1">
          <a:blip r:embed="rId3">
            <a:alphaModFix/>
          </a:blip>
          <a:srcRect b="0" l="0" r="0" t="0"/>
          <a:stretch/>
        </p:blipFill>
        <p:spPr>
          <a:xfrm>
            <a:off x="0" y="0"/>
            <a:ext cx="2507989" cy="1701973"/>
          </a:xfrm>
          <a:prstGeom prst="rect">
            <a:avLst/>
          </a:prstGeom>
          <a:noFill/>
          <a:ln>
            <a:noFill/>
          </a:ln>
        </p:spPr>
      </p:pic>
      <p:sp>
        <p:nvSpPr>
          <p:cNvPr id="150" name="Google Shape;150;p1"/>
          <p:cNvSpPr txBox="1"/>
          <p:nvPr/>
        </p:nvSpPr>
        <p:spPr>
          <a:xfrm>
            <a:off x="-26205" y="-1"/>
            <a:ext cx="12409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lt1"/>
                </a:solidFill>
                <a:latin typeface="Libre Franklin"/>
                <a:ea typeface="Libre Franklin"/>
                <a:cs typeface="Libre Franklin"/>
                <a:sym typeface="Libre Franklin"/>
              </a:rPr>
              <a:t>Corbezzolo</a:t>
            </a:r>
            <a:endParaRPr b="0" i="0" sz="1800" u="none" cap="none" strike="noStrike">
              <a:solidFill>
                <a:schemeClr val="lt1"/>
              </a:solidFill>
              <a:latin typeface="Libre Franklin"/>
              <a:ea typeface="Libre Franklin"/>
              <a:cs typeface="Libre Franklin"/>
              <a:sym typeface="Libre Franklin"/>
            </a:endParaRPr>
          </a:p>
        </p:txBody>
      </p:sp>
      <p:pic>
        <p:nvPicPr>
          <p:cNvPr descr="https://th.bing.com/th/id/OIP.mwoAH7_IASaDXSj8SsWioAHaFj?pid=ImgDet&amp;rs=1" id="151" name="Google Shape;151;p1"/>
          <p:cNvPicPr preferRelativeResize="0"/>
          <p:nvPr/>
        </p:nvPicPr>
        <p:blipFill rotWithShape="1">
          <a:blip r:embed="rId4">
            <a:alphaModFix/>
          </a:blip>
          <a:srcRect b="0" l="0" r="0" t="0"/>
          <a:stretch/>
        </p:blipFill>
        <p:spPr>
          <a:xfrm>
            <a:off x="0" y="1701973"/>
            <a:ext cx="2508069" cy="1878406"/>
          </a:xfrm>
          <a:prstGeom prst="rect">
            <a:avLst/>
          </a:prstGeom>
          <a:noFill/>
          <a:ln>
            <a:noFill/>
          </a:ln>
        </p:spPr>
      </p:pic>
      <p:sp>
        <p:nvSpPr>
          <p:cNvPr id="152" name="Google Shape;152;p1"/>
          <p:cNvSpPr txBox="1"/>
          <p:nvPr/>
        </p:nvSpPr>
        <p:spPr>
          <a:xfrm>
            <a:off x="-26205" y="1673831"/>
            <a:ext cx="21031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lt1"/>
                </a:solidFill>
                <a:latin typeface="Libre Franklin"/>
                <a:ea typeface="Libre Franklin"/>
                <a:cs typeface="Libre Franklin"/>
                <a:sym typeface="Libre Franklin"/>
              </a:rPr>
              <a:t>Tamerice</a:t>
            </a:r>
            <a:endParaRPr b="0" i="0" sz="1800" u="none" cap="none" strike="noStrike">
              <a:solidFill>
                <a:schemeClr val="lt1"/>
              </a:solidFill>
              <a:latin typeface="Libre Franklin"/>
              <a:ea typeface="Libre Franklin"/>
              <a:cs typeface="Libre Franklin"/>
              <a:sym typeface="Libre Franklin"/>
            </a:endParaRPr>
          </a:p>
        </p:txBody>
      </p:sp>
      <p:pic>
        <p:nvPicPr>
          <p:cNvPr descr="https://th.bing.com/th/id/OIP._ua2dLz7zS6VJnZ8OpHl_AHaFS?pid=ImgDet&amp;rs=1" id="153" name="Google Shape;153;p1"/>
          <p:cNvPicPr preferRelativeResize="0"/>
          <p:nvPr/>
        </p:nvPicPr>
        <p:blipFill rotWithShape="1">
          <a:blip r:embed="rId5">
            <a:alphaModFix/>
          </a:blip>
          <a:srcRect b="0" l="0" r="0" t="0"/>
          <a:stretch/>
        </p:blipFill>
        <p:spPr>
          <a:xfrm>
            <a:off x="0" y="3561362"/>
            <a:ext cx="2508069" cy="1788455"/>
          </a:xfrm>
          <a:prstGeom prst="rect">
            <a:avLst/>
          </a:prstGeom>
          <a:noFill/>
          <a:ln>
            <a:noFill/>
          </a:ln>
        </p:spPr>
      </p:pic>
      <p:sp>
        <p:nvSpPr>
          <p:cNvPr id="154" name="Google Shape;154;p1"/>
          <p:cNvSpPr txBox="1"/>
          <p:nvPr/>
        </p:nvSpPr>
        <p:spPr>
          <a:xfrm>
            <a:off x="0" y="3561361"/>
            <a:ext cx="20835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lt1"/>
                </a:solidFill>
                <a:latin typeface="Libre Franklin"/>
                <a:ea typeface="Libre Franklin"/>
                <a:cs typeface="Libre Franklin"/>
                <a:sym typeface="Libre Franklin"/>
              </a:rPr>
              <a:t>Strelizia</a:t>
            </a:r>
            <a:endParaRPr b="0" i="0" sz="1800" u="none" cap="none" strike="noStrike">
              <a:solidFill>
                <a:schemeClr val="lt1"/>
              </a:solidFill>
              <a:latin typeface="Libre Franklin"/>
              <a:ea typeface="Libre Franklin"/>
              <a:cs typeface="Libre Franklin"/>
              <a:sym typeface="Libre Franklin"/>
            </a:endParaRPr>
          </a:p>
        </p:txBody>
      </p:sp>
      <p:pic>
        <p:nvPicPr>
          <p:cNvPr descr="https://th.bing.com/th/id/Rf4e3331f0f1b826eecd525d054355595?rik=VI8b9nbEVM6XeA&amp;pid=ImgRaw" id="155" name="Google Shape;155;p1"/>
          <p:cNvPicPr preferRelativeResize="0"/>
          <p:nvPr/>
        </p:nvPicPr>
        <p:blipFill rotWithShape="1">
          <a:blip r:embed="rId6">
            <a:alphaModFix/>
          </a:blip>
          <a:srcRect b="0" l="0" r="0" t="0"/>
          <a:stretch/>
        </p:blipFill>
        <p:spPr>
          <a:xfrm>
            <a:off x="2469311" y="2"/>
            <a:ext cx="2804585" cy="6857998"/>
          </a:xfrm>
          <a:prstGeom prst="rect">
            <a:avLst/>
          </a:prstGeom>
          <a:noFill/>
          <a:ln>
            <a:noFill/>
          </a:ln>
        </p:spPr>
      </p:pic>
      <p:sp>
        <p:nvSpPr>
          <p:cNvPr id="156" name="Google Shape;156;p1"/>
          <p:cNvSpPr txBox="1"/>
          <p:nvPr/>
        </p:nvSpPr>
        <p:spPr>
          <a:xfrm>
            <a:off x="2507989" y="20988"/>
            <a:ext cx="17634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lt1"/>
                </a:solidFill>
                <a:latin typeface="Libre Franklin"/>
                <a:ea typeface="Libre Franklin"/>
                <a:cs typeface="Libre Franklin"/>
                <a:sym typeface="Libre Franklin"/>
              </a:rPr>
              <a:t>Bambu</a:t>
            </a:r>
            <a:endParaRPr b="0" i="0" sz="1800" u="none" cap="none" strike="noStrike">
              <a:solidFill>
                <a:schemeClr val="lt1"/>
              </a:solidFill>
              <a:latin typeface="Libre Franklin"/>
              <a:ea typeface="Libre Franklin"/>
              <a:cs typeface="Libre Franklin"/>
              <a:sym typeface="Libre Franklin"/>
            </a:endParaRPr>
          </a:p>
        </p:txBody>
      </p:sp>
      <p:pic>
        <p:nvPicPr>
          <p:cNvPr descr="https://cdn.pixabay.com/photo/2017/09/10/11/03/tree-2735177_960_720.jpg" id="157" name="Google Shape;157;p1"/>
          <p:cNvPicPr preferRelativeResize="0"/>
          <p:nvPr/>
        </p:nvPicPr>
        <p:blipFill rotWithShape="1">
          <a:blip r:embed="rId7">
            <a:alphaModFix/>
          </a:blip>
          <a:srcRect b="0" l="0" r="0" t="0"/>
          <a:stretch/>
        </p:blipFill>
        <p:spPr>
          <a:xfrm>
            <a:off x="0" y="5349817"/>
            <a:ext cx="2469311" cy="1508183"/>
          </a:xfrm>
          <a:prstGeom prst="rect">
            <a:avLst/>
          </a:prstGeom>
          <a:noFill/>
          <a:ln>
            <a:noFill/>
          </a:ln>
        </p:spPr>
      </p:pic>
      <p:sp>
        <p:nvSpPr>
          <p:cNvPr id="158" name="Google Shape;158;p1"/>
          <p:cNvSpPr txBox="1"/>
          <p:nvPr/>
        </p:nvSpPr>
        <p:spPr>
          <a:xfrm>
            <a:off x="0" y="5349816"/>
            <a:ext cx="172429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lt1"/>
                </a:solidFill>
                <a:latin typeface="Libre Franklin"/>
                <a:ea typeface="Libre Franklin"/>
                <a:cs typeface="Libre Franklin"/>
                <a:sym typeface="Libre Franklin"/>
              </a:rPr>
              <a:t>Pinus pinea</a:t>
            </a:r>
            <a:endParaRPr b="0" i="0" sz="18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
          <p:cNvSpPr txBox="1"/>
          <p:nvPr>
            <p:ph idx="1" type="body"/>
          </p:nvPr>
        </p:nvSpPr>
        <p:spPr>
          <a:xfrm>
            <a:off x="1097278" y="4999839"/>
            <a:ext cx="9705998" cy="946202"/>
          </a:xfrm>
          <a:prstGeom prst="rect">
            <a:avLst/>
          </a:prstGeom>
          <a:noFill/>
          <a:ln>
            <a:noFill/>
          </a:ln>
        </p:spPr>
        <p:txBody>
          <a:bodyPr anchorCtr="0" anchor="t" bIns="0" lIns="91425" spcFirstLastPara="1" rIns="91425" wrap="square" tIns="0">
            <a:normAutofit/>
          </a:bodyPr>
          <a:lstStyle/>
          <a:p>
            <a:pPr indent="0" lvl="0" marL="0" rtl="0" algn="l">
              <a:lnSpc>
                <a:spcPct val="110000"/>
              </a:lnSpc>
              <a:spcBef>
                <a:spcPts val="0"/>
              </a:spcBef>
              <a:spcAft>
                <a:spcPts val="0"/>
              </a:spcAft>
              <a:buSzPts val="1800"/>
              <a:buNone/>
            </a:pPr>
            <a:r>
              <a:rPr lang="it-IT"/>
              <a:t>In questo parco è presente una grossa varietà di alberi. Molti di questi sono caratteristici della macchia mediterranea, come il pino. Queste sono:</a:t>
            </a:r>
            <a:endParaRPr/>
          </a:p>
        </p:txBody>
      </p:sp>
      <p:pic>
        <p:nvPicPr>
          <p:cNvPr id="164" name="Google Shape;164;p2"/>
          <p:cNvPicPr preferRelativeResize="0"/>
          <p:nvPr>
            <p:ph idx="2" type="pic"/>
          </p:nvPr>
        </p:nvPicPr>
        <p:blipFill rotWithShape="1">
          <a:blip r:embed="rId3">
            <a:alphaModFix/>
          </a:blip>
          <a:srcRect b="39438" l="0" r="0" t="39438"/>
          <a:stretch/>
        </p:blipFill>
        <p:spPr>
          <a:xfrm>
            <a:off x="15" y="0"/>
            <a:ext cx="12191985" cy="4578350"/>
          </a:xfrm>
          <a:prstGeom prst="rect">
            <a:avLst/>
          </a:prstGeom>
          <a:solidFill>
            <a:srgbClr val="D8D8D8"/>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
          <p:cNvSpPr txBox="1"/>
          <p:nvPr>
            <p:ph type="title"/>
          </p:nvPr>
        </p:nvSpPr>
        <p:spPr>
          <a:xfrm>
            <a:off x="643464" y="46355"/>
            <a:ext cx="3517567" cy="20939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Bookman Old Style"/>
              <a:buNone/>
            </a:pPr>
            <a:r>
              <a:rPr lang="it-IT"/>
              <a:t>Corbezzolo</a:t>
            </a:r>
            <a:endParaRPr/>
          </a:p>
        </p:txBody>
      </p:sp>
      <p:sp>
        <p:nvSpPr>
          <p:cNvPr id="170" name="Google Shape;170;p3"/>
          <p:cNvSpPr txBox="1"/>
          <p:nvPr>
            <p:ph idx="2" type="body"/>
          </p:nvPr>
        </p:nvSpPr>
        <p:spPr>
          <a:xfrm>
            <a:off x="643475" y="2531327"/>
            <a:ext cx="3517500" cy="43266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SzPts val="1800"/>
              <a:buNone/>
            </a:pPr>
            <a:r>
              <a:rPr lang="it-IT" sz="1400"/>
              <a:t>Il corbezzolo è un albero da frutto appartenente alla famiglia delle Ericaceae e al genere Arbutus. È diffuso nei paesi del Mediterraneo occidentale e sulle coste meridionali dell'Irlanda. I frutti vengono chiamati corbezzole o talvolta albatre. Uno stesso arbusto ospita contemporaneamente fiori e frutti maturi, per il particolare ciclo di maturazione. Questo, insieme al fatto di essere sempreverde, lo rende particolarmente ornamentale, per la presenza sull'albero di tre vivaci colori: il rosso dei frutti, il bianco dei fiori e il verde delle foglie. Dato che questi sono i colori della bandiera d'Italia, il corbezzolo è un simbolo patrio italiano</a:t>
            </a:r>
            <a:endParaRPr sz="1400"/>
          </a:p>
        </p:txBody>
      </p:sp>
      <p:pic>
        <p:nvPicPr>
          <p:cNvPr descr="https://pixnio.com/free-images/flora-plants/fruits/strawberries-pictures/texas-madrone-or-marina-strawberry-tree-plant-fruits-arbutus-xalapensis-725x492.jpg" id="171" name="Google Shape;171;p3"/>
          <p:cNvPicPr preferRelativeResize="0"/>
          <p:nvPr>
            <p:ph idx="1" type="body"/>
          </p:nvPr>
        </p:nvPicPr>
        <p:blipFill rotWithShape="1">
          <a:blip r:embed="rId3">
            <a:alphaModFix/>
          </a:blip>
          <a:srcRect b="0" l="0" r="0" t="0"/>
          <a:stretch/>
        </p:blipFill>
        <p:spPr>
          <a:xfrm>
            <a:off x="5459413" y="1448618"/>
            <a:ext cx="5927725" cy="4022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2021-05-25T17:41:56Z</dcterms:created>
  <dc:creator>arkypuca@gmail.com</dc:creator>
</cp:coreProperties>
</file>